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6"/>
  </p:notesMasterIdLst>
  <p:sldIdLst>
    <p:sldId id="256" r:id="rId3"/>
    <p:sldId id="294" r:id="rId4"/>
    <p:sldId id="257" r:id="rId5"/>
    <p:sldId id="268" r:id="rId6"/>
    <p:sldId id="281" r:id="rId7"/>
    <p:sldId id="293" r:id="rId8"/>
    <p:sldId id="295" r:id="rId9"/>
    <p:sldId id="283" r:id="rId10"/>
    <p:sldId id="284" r:id="rId11"/>
    <p:sldId id="263" r:id="rId12"/>
    <p:sldId id="271" r:id="rId13"/>
    <p:sldId id="277" r:id="rId14"/>
    <p:sldId id="276" r:id="rId15"/>
    <p:sldId id="266" r:id="rId16"/>
    <p:sldId id="296" r:id="rId17"/>
    <p:sldId id="297" r:id="rId18"/>
    <p:sldId id="298" r:id="rId19"/>
    <p:sldId id="285" r:id="rId20"/>
    <p:sldId id="286" r:id="rId21"/>
    <p:sldId id="287" r:id="rId22"/>
    <p:sldId id="288" r:id="rId23"/>
    <p:sldId id="289" r:id="rId24"/>
    <p:sldId id="290" r:id="rId25"/>
  </p:sldIdLst>
  <p:sldSz cx="9144000" cy="6858000" type="screen4x3"/>
  <p:notesSz cx="6858000" cy="9872663"/>
  <p:embeddedFontLst>
    <p:embeddedFont>
      <p:font typeface="Arial Black" panose="020B0A04020102020204" pitchFamily="34" charset="0"/>
      <p:regular r:id="rId27"/>
      <p:bold r:id="rId28"/>
    </p:embeddedFont>
    <p:embeddedFont>
      <p:font typeface="Segoe UI" panose="020B0502040204020203" pitchFamily="34" charset="0"/>
      <p:regular r:id="rId29"/>
      <p:bold r:id="rId30"/>
      <p:italic r:id="rId31"/>
      <p:bold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entury Gothic" panose="020B0502020202020204" pitchFamily="34" charset="0"/>
      <p:regular r:id="rId37"/>
      <p:bold r:id="rId38"/>
      <p:italic r:id="rId39"/>
      <p:boldItalic r:id="rId40"/>
    </p:embeddedFont>
    <p:embeddedFont>
      <p:font typeface="Microsoft YaHei" panose="020B0503020204020204" pitchFamily="34" charset="-122"/>
      <p:regular r:id="rId41"/>
      <p:bold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j77YQp0Ymtkq+qPb8r9gsJn4rf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660"/>
  </p:normalViewPr>
  <p:slideViewPr>
    <p:cSldViewPr snapToGrid="0">
      <p:cViewPr varScale="1">
        <p:scale>
          <a:sx n="69" d="100"/>
          <a:sy n="69" d="100"/>
        </p:scale>
        <p:origin x="147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customschemas.google.com/relationships/presentationmetadata" Target="meta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font" Target="fonts/font15.fntdata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euille_de_calcul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 origine</c:v>
                </c:pt>
              </c:strCache>
            </c:strRef>
          </c:tx>
          <c:cat>
            <c:strRef>
              <c:f>Feuil1!$A$2:$A$7</c:f>
              <c:strCache>
                <c:ptCount val="6"/>
                <c:pt idx="0">
                  <c:v>3ème</c:v>
                </c:pt>
                <c:pt idx="1">
                  <c:v>CAP</c:v>
                </c:pt>
                <c:pt idx="2">
                  <c:v>Bac pro</c:v>
                </c:pt>
                <c:pt idx="3">
                  <c:v>Bac GT</c:v>
                </c:pt>
                <c:pt idx="4">
                  <c:v>Primo-arrivants</c:v>
                </c:pt>
                <c:pt idx="5">
                  <c:v>Autres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35</c:v>
                </c:pt>
                <c:pt idx="1">
                  <c:v>38</c:v>
                </c:pt>
                <c:pt idx="2">
                  <c:v>67</c:v>
                </c:pt>
                <c:pt idx="3">
                  <c:v>22</c:v>
                </c:pt>
                <c:pt idx="4">
                  <c:v>37</c:v>
                </c:pt>
                <c:pt idx="5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87-44C2-9A1E-65A646D11F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63635028457951"/>
          <c:y val="4.7525016120690301E-2"/>
          <c:w val="0.55808941955921865"/>
          <c:h val="0.84120735993710072"/>
        </c:manualLayout>
      </c:layout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Solutions à l'issue du parcours MLDS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11-4645-8C75-F2DDE9A9C80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11-4645-8C75-F2DDE9A9C80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11-4645-8C75-F2DDE9A9C80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E11-4645-8C75-F2DDE9A9C80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E11-4645-8C75-F2DDE9A9C80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E11-4645-8C75-F2DDE9A9C809}"/>
              </c:ext>
            </c:extLst>
          </c:dPt>
          <c:cat>
            <c:strRef>
              <c:f>Feuil1!$A$2:$A$7</c:f>
              <c:strCache>
                <c:ptCount val="5"/>
                <c:pt idx="0">
                  <c:v>Rescolarisation</c:v>
                </c:pt>
                <c:pt idx="1">
                  <c:v>Mission Locale</c:v>
                </c:pt>
                <c:pt idx="2">
                  <c:v>Apprentissage</c:v>
                </c:pt>
                <c:pt idx="3">
                  <c:v>Autres</c:v>
                </c:pt>
                <c:pt idx="4">
                  <c:v>Sans solution connue</c:v>
                </c:pt>
              </c:strCache>
            </c:strRef>
          </c:cat>
          <c:val>
            <c:numRef>
              <c:f>Feuil1!$B$2:$B$7</c:f>
              <c:numCache>
                <c:formatCode>General</c:formatCode>
                <c:ptCount val="6"/>
                <c:pt idx="0">
                  <c:v>76</c:v>
                </c:pt>
                <c:pt idx="1">
                  <c:v>12</c:v>
                </c:pt>
                <c:pt idx="2">
                  <c:v>5</c:v>
                </c:pt>
                <c:pt idx="3">
                  <c:v>9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E11-4645-8C75-F2DDE9A9C8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ayout>
        <c:manualLayout>
          <c:xMode val="edge"/>
          <c:yMode val="edge"/>
          <c:x val="1.6267780498587233E-2"/>
          <c:y val="0.64686381997724307"/>
          <c:w val="0.28343101030463641"/>
          <c:h val="0.287163967570588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0.46498</cdr:x>
      <cdr:y>0.45624</cdr:y>
    </cdr:from>
    <cdr:to>
      <cdr:x>0.65232</cdr:x>
      <cdr:y>0.56329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986132" y="2105334"/>
          <a:ext cx="1203097" cy="493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CAP 17%</a:t>
          </a:r>
        </a:p>
      </cdr:txBody>
    </cdr:sp>
  </cdr:relSizeAnchor>
  <cdr:relSizeAnchor xmlns:cdr="http://schemas.openxmlformats.org/drawingml/2006/chartDrawing">
    <cdr:from>
      <cdr:x>0.28597</cdr:x>
      <cdr:y>0.67837</cdr:y>
    </cdr:from>
    <cdr:to>
      <cdr:x>0.53311</cdr:x>
      <cdr:y>0.82258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836518" y="3130360"/>
          <a:ext cx="1587167" cy="665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Bac Pro 37 %</a:t>
          </a:r>
        </a:p>
      </cdr:txBody>
    </cdr:sp>
  </cdr:relSizeAnchor>
  <cdr:relSizeAnchor xmlns:cdr="http://schemas.openxmlformats.org/drawingml/2006/chartDrawing">
    <cdr:from>
      <cdr:x>0.09513</cdr:x>
      <cdr:y>0.55526</cdr:y>
    </cdr:from>
    <cdr:to>
      <cdr:x>0.25726</cdr:x>
      <cdr:y>0.65161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652042" y="2401436"/>
          <a:ext cx="1111169" cy="4166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0.1002</cdr:x>
      <cdr:y>0.53385</cdr:y>
    </cdr:from>
    <cdr:to>
      <cdr:x>0.2505</cdr:x>
      <cdr:y>0.64358</cdr:y>
    </cdr:to>
    <cdr:sp macro="" textlink="">
      <cdr:nvSpPr>
        <cdr:cNvPr id="5" name="ZoneTexte 4"/>
        <cdr:cNvSpPr txBox="1"/>
      </cdr:nvSpPr>
      <cdr:spPr>
        <a:xfrm xmlns:a="http://schemas.openxmlformats.org/drawingml/2006/main">
          <a:off x="686766" y="2308838"/>
          <a:ext cx="1030146" cy="4745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0.06623</cdr:x>
      <cdr:y>0.54188</cdr:y>
    </cdr:from>
    <cdr:to>
      <cdr:x>0.26063</cdr:x>
      <cdr:y>0.81219</cdr:y>
    </cdr:to>
    <cdr:sp macro="" textlink="">
      <cdr:nvSpPr>
        <cdr:cNvPr id="6" name="ZoneTexte 5"/>
        <cdr:cNvSpPr txBox="1"/>
      </cdr:nvSpPr>
      <cdr:spPr>
        <a:xfrm xmlns:a="http://schemas.openxmlformats.org/drawingml/2006/main">
          <a:off x="425303" y="2500523"/>
          <a:ext cx="1248480" cy="12473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10 % Bac GT</a:t>
          </a:r>
        </a:p>
      </cdr:txBody>
    </cdr:sp>
  </cdr:relSizeAnchor>
  <cdr:relSizeAnchor xmlns:cdr="http://schemas.openxmlformats.org/drawingml/2006/chartDrawing">
    <cdr:from>
      <cdr:x>0.10864</cdr:x>
      <cdr:y>0.30637</cdr:y>
    </cdr:from>
    <cdr:to>
      <cdr:x>0.27246</cdr:x>
      <cdr:y>0.44821</cdr:y>
    </cdr:to>
    <cdr:sp macro="" textlink="">
      <cdr:nvSpPr>
        <cdr:cNvPr id="7" name="ZoneTexte 6"/>
        <cdr:cNvSpPr txBox="1"/>
      </cdr:nvSpPr>
      <cdr:spPr>
        <a:xfrm xmlns:a="http://schemas.openxmlformats.org/drawingml/2006/main">
          <a:off x="744639" y="1324989"/>
          <a:ext cx="1122744" cy="6134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0.0745</cdr:x>
      <cdr:y>0.30415</cdr:y>
    </cdr:from>
    <cdr:to>
      <cdr:x>0.28428</cdr:x>
      <cdr:y>0.45089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478466" y="1403499"/>
          <a:ext cx="1347199" cy="6771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17% Primo arrivants</a:t>
          </a:r>
        </a:p>
      </cdr:txBody>
    </cdr:sp>
  </cdr:relSizeAnchor>
  <cdr:relSizeAnchor xmlns:cdr="http://schemas.openxmlformats.org/drawingml/2006/chartDrawing">
    <cdr:from>
      <cdr:x>0.25557</cdr:x>
      <cdr:y>0.09494</cdr:y>
    </cdr:from>
    <cdr:to>
      <cdr:x>0.35183</cdr:x>
      <cdr:y>0.24548</cdr:y>
    </cdr:to>
    <cdr:sp macro="" textlink="">
      <cdr:nvSpPr>
        <cdr:cNvPr id="9" name="ZoneTexte 8"/>
        <cdr:cNvSpPr txBox="1"/>
      </cdr:nvSpPr>
      <cdr:spPr>
        <a:xfrm xmlns:a="http://schemas.openxmlformats.org/drawingml/2006/main">
          <a:off x="1751637" y="410589"/>
          <a:ext cx="659757" cy="651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0.25557</cdr:x>
      <cdr:y>0.13776</cdr:y>
    </cdr:from>
    <cdr:to>
      <cdr:x>0.33832</cdr:x>
      <cdr:y>0.24548</cdr:y>
    </cdr:to>
    <cdr:sp macro="" textlink="">
      <cdr:nvSpPr>
        <cdr:cNvPr id="10" name="ZoneTexte 9"/>
        <cdr:cNvSpPr txBox="1"/>
      </cdr:nvSpPr>
      <cdr:spPr>
        <a:xfrm xmlns:a="http://schemas.openxmlformats.org/drawingml/2006/main">
          <a:off x="1751637" y="595784"/>
          <a:ext cx="567159" cy="465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0.23179</cdr:x>
      <cdr:y>0.11982</cdr:y>
    </cdr:from>
    <cdr:to>
      <cdr:x>0.34437</cdr:x>
      <cdr:y>0.23041</cdr:y>
    </cdr:to>
    <cdr:sp macro="" textlink="">
      <cdr:nvSpPr>
        <cdr:cNvPr id="12" name="ZoneTexte 11">
          <a:extLst xmlns:a="http://schemas.openxmlformats.org/drawingml/2006/main">
            <a:ext uri="{FF2B5EF4-FFF2-40B4-BE49-F238E27FC236}">
              <a16:creationId xmlns:a16="http://schemas.microsoft.com/office/drawing/2014/main" id="{4A02A874-F673-6E78-073A-DB720EBF994C}"/>
            </a:ext>
          </a:extLst>
        </cdr:cNvPr>
        <cdr:cNvSpPr txBox="1"/>
      </cdr:nvSpPr>
      <cdr:spPr>
        <a:xfrm xmlns:a="http://schemas.openxmlformats.org/drawingml/2006/main">
          <a:off x="1488559" y="552893"/>
          <a:ext cx="723014" cy="5103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0.21358</cdr:x>
      <cdr:y>0.09677</cdr:y>
    </cdr:from>
    <cdr:to>
      <cdr:x>0.34272</cdr:x>
      <cdr:y>0.23502</cdr:y>
    </cdr:to>
    <cdr:sp macro="" textlink="">
      <cdr:nvSpPr>
        <cdr:cNvPr id="13" name="ZoneTexte 12">
          <a:extLst xmlns:a="http://schemas.openxmlformats.org/drawingml/2006/main">
            <a:ext uri="{FF2B5EF4-FFF2-40B4-BE49-F238E27FC236}">
              <a16:creationId xmlns:a16="http://schemas.microsoft.com/office/drawing/2014/main" id="{F87B08E4-F311-7CD9-C6E9-BE1405DEB471}"/>
            </a:ext>
          </a:extLst>
        </cdr:cNvPr>
        <cdr:cNvSpPr txBox="1"/>
      </cdr:nvSpPr>
      <cdr:spPr>
        <a:xfrm xmlns:a="http://schemas.openxmlformats.org/drawingml/2006/main">
          <a:off x="1371601" y="446569"/>
          <a:ext cx="829339" cy="6379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9% autres</a:t>
          </a:r>
        </a:p>
      </cdr:txBody>
    </cdr:sp>
  </cdr:relSizeAnchor>
  <cdr:relSizeAnchor xmlns:cdr="http://schemas.openxmlformats.org/drawingml/2006/chartDrawing">
    <cdr:from>
      <cdr:x>0.36755</cdr:x>
      <cdr:y>0.11751</cdr:y>
    </cdr:from>
    <cdr:to>
      <cdr:x>0.53311</cdr:x>
      <cdr:y>0.31567</cdr:y>
    </cdr:to>
    <cdr:sp macro="" textlink="">
      <cdr:nvSpPr>
        <cdr:cNvPr id="14" name="ZoneTexte 13">
          <a:extLst xmlns:a="http://schemas.openxmlformats.org/drawingml/2006/main">
            <a:ext uri="{FF2B5EF4-FFF2-40B4-BE49-F238E27FC236}">
              <a16:creationId xmlns:a16="http://schemas.microsoft.com/office/drawing/2014/main" id="{B4F486CA-0CE3-9819-7079-B46536B347E8}"/>
            </a:ext>
          </a:extLst>
        </cdr:cNvPr>
        <cdr:cNvSpPr txBox="1"/>
      </cdr:nvSpPr>
      <cdr:spPr>
        <a:xfrm xmlns:a="http://schemas.openxmlformats.org/drawingml/2006/main">
          <a:off x="2360429" y="542261"/>
          <a:ext cx="106325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16%</a:t>
          </a:r>
        </a:p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3</a:t>
          </a:r>
          <a:r>
            <a:rPr lang="fr-FR" sz="1600" baseline="30000" dirty="0">
              <a:solidFill>
                <a:schemeClr val="bg1"/>
              </a:solidFill>
            </a:rPr>
            <a:t>ième</a:t>
          </a:r>
          <a:endParaRPr lang="fr-FR" sz="1600" dirty="0">
            <a:solidFill>
              <a:schemeClr val="bg1"/>
            </a:solidFill>
          </a:endParaRPr>
        </a:p>
        <a:p xmlns:a="http://schemas.openxmlformats.org/drawingml/2006/main">
          <a:endParaRPr lang="fr-FR" sz="1600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0.45158</cdr:x>
      <cdr:y>0.54208</cdr:y>
    </cdr:from>
    <cdr:to>
      <cdr:x>0.57239</cdr:x>
      <cdr:y>0.7302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417930" y="263491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fr-FR" sz="1100"/>
        </a:p>
      </cdr:txBody>
    </cdr:sp>
  </cdr:relSizeAnchor>
  <cdr:relSizeAnchor xmlns:cdr="http://schemas.openxmlformats.org/drawingml/2006/chartDrawing">
    <cdr:from>
      <cdr:x>0.22808</cdr:x>
      <cdr:y>0.43056</cdr:y>
    </cdr:from>
    <cdr:to>
      <cdr:x>0.40731</cdr:x>
      <cdr:y>0.50926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745540" y="2237874"/>
          <a:ext cx="1371600" cy="409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  <a:p xmlns:a="http://schemas.openxmlformats.org/drawingml/2006/main">
          <a:r>
            <a:rPr lang="fr-FR" dirty="0"/>
            <a:t>ML 11%</a:t>
          </a:r>
          <a:endParaRPr lang="fr-FR" sz="1100" dirty="0"/>
        </a:p>
      </cdr:txBody>
    </cdr:sp>
  </cdr:relSizeAnchor>
  <cdr:relSizeAnchor xmlns:cdr="http://schemas.openxmlformats.org/drawingml/2006/chartDrawing">
    <cdr:from>
      <cdr:x>0.23437</cdr:x>
      <cdr:y>0.42824</cdr:y>
    </cdr:from>
    <cdr:to>
      <cdr:x>0.3853</cdr:x>
      <cdr:y>0.50926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1793667" y="2225842"/>
          <a:ext cx="1155031" cy="4211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600" dirty="0">
              <a:solidFill>
                <a:schemeClr val="bg1"/>
              </a:solidFill>
            </a:rPr>
            <a:t>ML 11 %</a:t>
          </a:r>
        </a:p>
      </cdr:txBody>
    </cdr:sp>
  </cdr:relSizeAnchor>
  <cdr:relSizeAnchor xmlns:cdr="http://schemas.openxmlformats.org/drawingml/2006/chartDrawing">
    <cdr:from>
      <cdr:x>0.06616</cdr:x>
      <cdr:y>0.23611</cdr:y>
    </cdr:from>
    <cdr:to>
      <cdr:x>0.24223</cdr:x>
      <cdr:y>0.30787</cdr:y>
    </cdr:to>
    <cdr:sp macro="" textlink="">
      <cdr:nvSpPr>
        <cdr:cNvPr id="5" name="ZoneTexte 1"/>
        <cdr:cNvSpPr txBox="1"/>
      </cdr:nvSpPr>
      <cdr:spPr>
        <a:xfrm xmlns:a="http://schemas.openxmlformats.org/drawingml/2006/main">
          <a:off x="506288" y="1227221"/>
          <a:ext cx="1347536" cy="372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solidFill>
                <a:schemeClr val="accent5">
                  <a:lumMod val="75000"/>
                </a:schemeClr>
              </a:solidFill>
            </a:rPr>
            <a:t>Apprentissage</a:t>
          </a:r>
        </a:p>
      </cdr:txBody>
    </cdr:sp>
  </cdr:relSizeAnchor>
  <cdr:relSizeAnchor xmlns:cdr="http://schemas.openxmlformats.org/drawingml/2006/chartDrawing">
    <cdr:from>
      <cdr:x>0.22022</cdr:x>
      <cdr:y>0.11948</cdr:y>
    </cdr:from>
    <cdr:to>
      <cdr:x>0.34285</cdr:x>
      <cdr:y>0.18957</cdr:y>
    </cdr:to>
    <cdr:sp macro="" textlink="">
      <cdr:nvSpPr>
        <cdr:cNvPr id="6" name="ZoneTexte 1"/>
        <cdr:cNvSpPr txBox="1"/>
      </cdr:nvSpPr>
      <cdr:spPr>
        <a:xfrm xmlns:a="http://schemas.openxmlformats.org/drawingml/2006/main">
          <a:off x="1685383" y="606622"/>
          <a:ext cx="938463" cy="3559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solidFill>
                <a:schemeClr val="accent4">
                  <a:lumMod val="75000"/>
                </a:schemeClr>
              </a:solidFill>
            </a:rPr>
            <a:t>Autres</a:t>
          </a:r>
        </a:p>
      </cdr:txBody>
    </cdr:sp>
  </cdr:relSizeAnchor>
  <cdr:relSizeAnchor xmlns:cdr="http://schemas.openxmlformats.org/drawingml/2006/chartDrawing">
    <cdr:from>
      <cdr:x>0.25009</cdr:x>
      <cdr:y>0.02923</cdr:y>
    </cdr:from>
    <cdr:to>
      <cdr:x>0.44504</cdr:x>
      <cdr:y>0.07109</cdr:y>
    </cdr:to>
    <cdr:sp macro="" textlink="">
      <cdr:nvSpPr>
        <cdr:cNvPr id="7" name="ZoneTexte 6"/>
        <cdr:cNvSpPr txBox="1"/>
      </cdr:nvSpPr>
      <cdr:spPr>
        <a:xfrm xmlns:a="http://schemas.openxmlformats.org/drawingml/2006/main">
          <a:off x="1913983" y="148390"/>
          <a:ext cx="1491915" cy="2125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0.42146</cdr:x>
      <cdr:y>0.13981</cdr:y>
    </cdr:from>
    <cdr:to>
      <cdr:x>0.5</cdr:x>
      <cdr:y>0.25829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3225426" y="709863"/>
          <a:ext cx="601098" cy="6015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0.42617</cdr:x>
      <cdr:y>0.10288</cdr:y>
    </cdr:from>
    <cdr:to>
      <cdr:x>0.51093</cdr:x>
      <cdr:y>0.23697</cdr:y>
    </cdr:to>
    <cdr:sp macro="" textlink="">
      <cdr:nvSpPr>
        <cdr:cNvPr id="9" name="ZoneTexte 8"/>
        <cdr:cNvSpPr txBox="1"/>
      </cdr:nvSpPr>
      <cdr:spPr>
        <a:xfrm xmlns:a="http://schemas.openxmlformats.org/drawingml/2006/main">
          <a:off x="3302519" y="534205"/>
          <a:ext cx="656834" cy="6962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fr-FR" sz="1400" dirty="0">
              <a:solidFill>
                <a:schemeClr val="bg1"/>
              </a:solidFill>
            </a:rPr>
            <a:t>6 %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93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93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60438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7316"/>
            <a:ext cx="2971800" cy="493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1:notes"/>
          <p:cNvSpPr txBox="1">
            <a:spLocks noGrp="1"/>
          </p:cNvSpPr>
          <p:nvPr>
            <p:ph type="sldNum" idx="12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>
            <a:spLocks noGrp="1"/>
          </p:cNvSpPr>
          <p:nvPr>
            <p:ph type="body" idx="1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6852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6539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f4f730846d_0_28:notes"/>
          <p:cNvSpPr txBox="1">
            <a:spLocks noGrp="1"/>
          </p:cNvSpPr>
          <p:nvPr>
            <p:ph type="body" idx="1"/>
          </p:nvPr>
        </p:nvSpPr>
        <p:spPr>
          <a:xfrm>
            <a:off x="685800" y="4751219"/>
            <a:ext cx="5486400" cy="3887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" name="Google Shape;138;gf4f730846d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126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358443" indent="-214404" defTabSz="42136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787251" indent="-214404" defTabSz="42136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216059" indent="-214404" defTabSz="42136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644867" indent="-214404" defTabSz="421364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21364" algn="l"/>
                <a:tab pos="842727" algn="l"/>
                <a:tab pos="1264090" algn="l"/>
                <a:tab pos="1685453" algn="l"/>
                <a:tab pos="2106817" algn="l"/>
                <a:tab pos="2528180" algn="l"/>
                <a:tab pos="2949544" algn="l"/>
              </a:tabLst>
              <a:defRPr sz="11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C6B499-1EBD-4FFB-8E9C-3A12E8ADDC4E}" type="slidenum">
              <a:rPr lang="en-US" altLang="fr-FR" sz="1300"/>
              <a:pPr>
                <a:spcBef>
                  <a:spcPct val="0"/>
                </a:spcBef>
              </a:pPr>
              <a:t>11</a:t>
            </a:fld>
            <a:endParaRPr lang="en-US" altLang="fr-FR" sz="1300"/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3814345" y="10240385"/>
            <a:ext cx="2925110" cy="53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EA42DCDE-036A-46CF-8F57-3A9729F9CEA2}" type="slidenum">
              <a:rPr lang="en-US" altLang="fr-FR" sz="1300">
                <a:cs typeface="Segoe UI" panose="020B0502040204020203" pitchFamily="34" charset="0"/>
              </a:rPr>
              <a:pPr algn="r" eaLnBrk="1">
                <a:spcBef>
                  <a:spcPct val="0"/>
                </a:spcBef>
              </a:pPr>
              <a:t>11</a:t>
            </a:fld>
            <a:endParaRPr lang="en-US" altLang="fr-FR" sz="1300">
              <a:cs typeface="Segoe UI" panose="020B0502040204020203" pitchFamily="34" charset="0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4688" y="819150"/>
            <a:ext cx="5389562" cy="4041775"/>
          </a:xfr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00">
                <a:solidFill>
                  <a:srgbClr val="41719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9497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588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 txBox="1">
            <a:spLocks noGrp="1"/>
          </p:cNvSpPr>
          <p:nvPr>
            <p:ph type="body" idx="1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 type="title">
  <p:cSld name="TITLE">
    <p:bg>
      <p:bgPr>
        <a:solidFill>
          <a:schemeClr val="dk2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2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32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2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2"/>
          <p:cNvSpPr txBox="1"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2"/>
          <p:cNvSpPr txBox="1"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56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2"/>
          <p:cNvSpPr txBox="1">
            <a:spLocks noGrp="1"/>
          </p:cNvSpPr>
          <p:nvPr>
            <p:ph type="dt" idx="10"/>
          </p:nvPr>
        </p:nvSpPr>
        <p:spPr>
          <a:xfrm>
            <a:off x="76200" y="6069013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2"/>
          <p:cNvSpPr txBox="1">
            <a:spLocks noGrp="1"/>
          </p:cNvSpPr>
          <p:nvPr>
            <p:ph type="ftr" idx="11"/>
          </p:nvPr>
        </p:nvSpPr>
        <p:spPr>
          <a:xfrm>
            <a:off x="2085975" y="236538"/>
            <a:ext cx="586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2"/>
          <p:cNvSpPr txBox="1">
            <a:spLocks noGrp="1"/>
          </p:cNvSpPr>
          <p:nvPr>
            <p:ph type="sldNum" idx="12"/>
          </p:nvPr>
        </p:nvSpPr>
        <p:spPr>
          <a:xfrm>
            <a:off x="8001000" y="228600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3"/>
          <p:cNvSpPr txBox="1"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3"/>
          <p:cNvSpPr txBox="1">
            <a:spLocks noGrp="1"/>
          </p:cNvSpPr>
          <p:nvPr>
            <p:ph type="body" idx="1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9718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marL="914400" lvl="1" indent="-30861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60"/>
              <a:buChar char="?"/>
              <a:defRPr/>
            </a:lvl2pPr>
            <a:lvl3pPr marL="1371600" lvl="2" indent="-31432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marL="1828800" lvl="3" indent="-31432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marL="2286000" lvl="4" indent="-30289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39" name="Google Shape;39;p33"/>
          <p:cNvSpPr txBox="1">
            <a:spLocks noGrp="1"/>
          </p:cNvSpPr>
          <p:nvPr>
            <p:ph type="dt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3"/>
          <p:cNvSpPr txBox="1">
            <a:spLocks noGrp="1"/>
          </p:cNvSpPr>
          <p:nvPr>
            <p:ph type="ft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3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avec légende" type="picTx">
  <p:cSld name="PICTURE_WITH_CAPTIO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0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0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0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40"/>
          <p:cNvSpPr txBox="1">
            <a:spLocks noGrp="1"/>
          </p:cNvSpPr>
          <p:nvPr>
            <p:ph type="body" idx="1"/>
          </p:nvPr>
        </p:nvSpPr>
        <p:spPr>
          <a:xfrm>
            <a:off x="1600200" y="5486400"/>
            <a:ext cx="7315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20"/>
              <a:buFont typeface="Twentieth Century"/>
              <a:buNone/>
              <a:defRPr sz="1700"/>
            </a:lvl1pPr>
            <a:lvl2pPr marL="914400" lvl="1" indent="-22860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840"/>
              <a:buFont typeface="Twentieth Century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750"/>
              <a:buFont typeface="Twentieth Century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675"/>
              <a:buFont typeface="Twentieth Century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585"/>
              <a:buFont typeface="Twentieth Century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 txBox="1"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wentieth Century"/>
              <a:buNone/>
              <a:defRPr sz="2800" b="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0"/>
          <p:cNvSpPr>
            <a:spLocks noGrp="1"/>
          </p:cNvSpPr>
          <p:nvPr>
            <p:ph type="pic" idx="2"/>
          </p:nvPr>
        </p:nvSpPr>
        <p:spPr>
          <a:xfrm>
            <a:off x="1560576" y="0"/>
            <a:ext cx="7583424" cy="4568952"/>
          </a:xfrm>
          <a:prstGeom prst="rect">
            <a:avLst/>
          </a:prstGeom>
          <a:solidFill>
            <a:srgbClr val="DCE5EE"/>
          </a:solidFill>
          <a:ln>
            <a:noFill/>
          </a:ln>
        </p:spPr>
      </p:sp>
      <p:sp>
        <p:nvSpPr>
          <p:cNvPr id="57" name="Google Shape;57;p40"/>
          <p:cNvSpPr txBox="1">
            <a:spLocks noGrp="1"/>
          </p:cNvSpPr>
          <p:nvPr>
            <p:ph type="dt" idx="10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0"/>
          <p:cNvSpPr txBox="1">
            <a:spLocks noGrp="1"/>
          </p:cNvSpPr>
          <p:nvPr>
            <p:ph type="sldNum" idx="12"/>
          </p:nvPr>
        </p:nvSpPr>
        <p:spPr>
          <a:xfrm>
            <a:off x="0" y="4667250"/>
            <a:ext cx="1447800" cy="66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59" name="Google Shape;59;p40"/>
          <p:cNvSpPr txBox="1">
            <a:spLocks noGrp="1"/>
          </p:cNvSpPr>
          <p:nvPr>
            <p:ph type="ftr" idx="11"/>
          </p:nvPr>
        </p:nvSpPr>
        <p:spPr>
          <a:xfrm>
            <a:off x="1600200" y="6248400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1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1"/>
          <p:cNvSpPr txBox="1">
            <a:spLocks noGrp="1"/>
          </p:cNvSpPr>
          <p:nvPr>
            <p:ph type="body" idx="1"/>
          </p:nvPr>
        </p:nvSpPr>
        <p:spPr>
          <a:xfrm rot="5400000">
            <a:off x="2426494" y="-213518"/>
            <a:ext cx="4525963" cy="81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9718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marL="914400" lvl="1" indent="-30861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60"/>
              <a:buChar char="?"/>
              <a:defRPr/>
            </a:lvl2pPr>
            <a:lvl3pPr marL="1371600" lvl="2" indent="-31432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marL="1828800" lvl="3" indent="-31432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marL="2286000" lvl="4" indent="-30289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dt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ft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1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vertical et texte" type="vertTitleAndTx">
  <p:cSld name="VERTICAL_TITLE_AND_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2"/>
          <p:cNvSpPr/>
          <p:nvPr/>
        </p:nvSpPr>
        <p:spPr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42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42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42"/>
          <p:cNvSpPr txBox="1">
            <a:spLocks noGrp="1"/>
          </p:cNvSpPr>
          <p:nvPr>
            <p:ph type="title"/>
          </p:nvPr>
        </p:nvSpPr>
        <p:spPr>
          <a:xfrm rot="5400000">
            <a:off x="4823619" y="2339181"/>
            <a:ext cx="551656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body" idx="1"/>
          </p:nvPr>
        </p:nvSpPr>
        <p:spPr>
          <a:xfrm rot="5400000">
            <a:off x="480218" y="586582"/>
            <a:ext cx="5516564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9718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marL="914400" lvl="1" indent="-308610" algn="l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60"/>
              <a:buChar char="?"/>
              <a:defRPr/>
            </a:lvl2pPr>
            <a:lvl3pPr marL="1371600" lvl="2" indent="-31432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marL="1828800" lvl="3" indent="-31432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marL="2286000" lvl="4" indent="-302895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>
            <a:endParaRPr/>
          </a:p>
        </p:txBody>
      </p:sp>
      <p:sp>
        <p:nvSpPr>
          <p:cNvPr id="72" name="Google Shape;72;p42"/>
          <p:cNvSpPr txBox="1">
            <a:spLocks noGrp="1"/>
          </p:cNvSpPr>
          <p:nvPr>
            <p:ph type="dt" idx="10"/>
          </p:nvPr>
        </p:nvSpPr>
        <p:spPr>
          <a:xfrm>
            <a:off x="6553200" y="6248400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2"/>
          <p:cNvSpPr txBox="1">
            <a:spLocks noGrp="1"/>
          </p:cNvSpPr>
          <p:nvPr>
            <p:ph type="ftr" idx="11"/>
          </p:nvPr>
        </p:nvSpPr>
        <p:spPr>
          <a:xfrm>
            <a:off x="457200" y="6248400"/>
            <a:ext cx="557371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2"/>
          <p:cNvSpPr txBox="1">
            <a:spLocks noGrp="1"/>
          </p:cNvSpPr>
          <p:nvPr>
            <p:ph type="sldNum" idx="12"/>
          </p:nvPr>
        </p:nvSpPr>
        <p:spPr>
          <a:xfrm rot="5400000">
            <a:off x="5989638" y="144462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6482" y="272633"/>
            <a:ext cx="8226719" cy="1142361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6482" y="1605065"/>
            <a:ext cx="4044959" cy="397618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39681" y="1605066"/>
            <a:ext cx="4044961" cy="18949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39681" y="3684351"/>
            <a:ext cx="4044961" cy="189689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150EE-AFB0-47EA-B623-78047FCB13F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4518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90"/>
            <a:ext cx="3138026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DRAIO Toulouse/ Pôle Persévérance-Rectorat de l'Académie de Toulouse            20/09/2023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9206785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DRAIO Toulouse/ Pôle Persévérance-Rectorat de l'Académie de Toulouse            20/09/2023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2448000"/>
            <a:ext cx="8424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7842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9144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DRAIO Toulouse/ Pôle Persévérance-Rectorat de l'Académie de Toulouse            20/09/2023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33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0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390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sz="29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44169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🞑"/>
              <a:defRPr sz="2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3813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sz="23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AB81"/>
              </a:buClr>
              <a:buSzPts val="15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8B25C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 txBox="1">
            <a:spLocks noGrp="1"/>
          </p:cNvSpPr>
          <p:nvPr>
            <p:ph type="dt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0"/>
          <p:cNvSpPr txBox="1">
            <a:spLocks noGrp="1"/>
          </p:cNvSpPr>
          <p:nvPr>
            <p:ph type="ft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0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0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0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0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9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29" name="Google Shape;29;p29"/>
          <p:cNvSpPr txBox="1"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3909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sz="29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44169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🞑"/>
              <a:defRPr sz="2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3813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sz="23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AB81"/>
              </a:buClr>
              <a:buSzPts val="15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8B25C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dt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29"/>
          <p:cNvSpPr txBox="1">
            <a:spLocks noGrp="1"/>
          </p:cNvSpPr>
          <p:nvPr>
            <p:ph type="ft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29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9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9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29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0" r:id="rId8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lorrie.bezos@ac-toulouse.fr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cecile.brochard@ac-toulouse.fr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uscol.education.fr/897/prevention-et-lutte-contre-le-decrochage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"/>
          <p:cNvSpPr txBox="1">
            <a:spLocks noGrp="1"/>
          </p:cNvSpPr>
          <p:nvPr>
            <p:ph type="ctrTitle"/>
          </p:nvPr>
        </p:nvSpPr>
        <p:spPr>
          <a:xfrm>
            <a:off x="827088" y="476250"/>
            <a:ext cx="8012112" cy="5391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i="1"/>
              <a:t>MISSION DE LUTTE CONTRE LE DECROCHAGE SCOLAIRE</a:t>
            </a:r>
            <a:endParaRPr/>
          </a:p>
        </p:txBody>
      </p:sp>
      <p:sp>
        <p:nvSpPr>
          <p:cNvPr id="81" name="Google Shape;81;p1"/>
          <p:cNvSpPr txBox="1"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70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0000"/>
              <a:buFont typeface="Noto Sans Symbols"/>
              <a:buNone/>
            </a:pPr>
            <a:r>
              <a:rPr lang="fr-FR" dirty="0"/>
              <a:t>Ghislaine Chabert, Coordonnatrice MLDS                                Lycée Déodat de Séverac. Référente Bassin Toulouse-Ouest</a:t>
            </a:r>
            <a:endParaRPr dirty="0"/>
          </a:p>
        </p:txBody>
      </p:sp>
      <p:sp>
        <p:nvSpPr>
          <p:cNvPr id="82" name="Google Shape;82;p1"/>
          <p:cNvSpPr txBox="1"/>
          <p:nvPr/>
        </p:nvSpPr>
        <p:spPr>
          <a:xfrm>
            <a:off x="-1692275" y="2060575"/>
            <a:ext cx="46037" cy="36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f4f730846d_0_28"/>
          <p:cNvSpPr txBox="1">
            <a:spLocks noGrp="1"/>
          </p:cNvSpPr>
          <p:nvPr>
            <p:ph type="title"/>
          </p:nvPr>
        </p:nvSpPr>
        <p:spPr>
          <a:xfrm>
            <a:off x="459471" y="228600"/>
            <a:ext cx="83115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2460"/>
              <a:buFont typeface="Arial"/>
              <a:buNone/>
            </a:pPr>
            <a:r>
              <a:rPr lang="fr-FR" sz="3200" dirty="0" smtClean="0"/>
              <a:t>Projet </a:t>
            </a:r>
            <a:r>
              <a:rPr lang="fr-FR" sz="3200" dirty="0"/>
              <a:t>Persévérance </a:t>
            </a:r>
            <a:r>
              <a:rPr lang="fr-FR" dirty="0"/>
              <a:t/>
            </a:r>
            <a:br>
              <a:rPr lang="fr-FR" dirty="0"/>
            </a:br>
            <a:r>
              <a:rPr lang="fr-FR" sz="2200" dirty="0" smtClean="0"/>
              <a:t>(</a:t>
            </a:r>
            <a:r>
              <a:rPr lang="fr-FR" sz="2200" dirty="0"/>
              <a:t>coordination de projet) </a:t>
            </a:r>
            <a:endParaRPr sz="3100" dirty="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41" name="Google Shape;141;gf4f730846d_0_28"/>
          <p:cNvSpPr txBox="1">
            <a:spLocks noGrp="1"/>
          </p:cNvSpPr>
          <p:nvPr>
            <p:ph type="body" idx="1"/>
          </p:nvPr>
        </p:nvSpPr>
        <p:spPr>
          <a:xfrm>
            <a:off x="323014" y="1651293"/>
            <a:ext cx="8497971" cy="385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17647"/>
              <a:buChar char="➔"/>
            </a:pPr>
            <a:r>
              <a:rPr lang="fr-FR" sz="2400" b="1" dirty="0">
                <a:solidFill>
                  <a:srgbClr val="07376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Objectifs </a:t>
            </a:r>
            <a:r>
              <a:rPr lang="fr-FR" sz="2800" b="1" dirty="0">
                <a:solidFill>
                  <a:srgbClr val="07376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17647"/>
              <a:buChar char="➔"/>
            </a:pPr>
            <a:endParaRPr sz="2800" dirty="0">
              <a:solidFill>
                <a:srgbClr val="07376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Installer une culture de prévention et de prise en charge du décrochage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Remobiliser les élèves en risque de rupture ou de décrochage 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Diminuer l’absentéisme et les comportements perturbateurs / d’évitement</a:t>
            </a: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Former et outiller les équipes éducatives et pédagogiques en matière de prévention du décrochage. </a:t>
            </a:r>
          </a:p>
          <a:p>
            <a:pPr marL="1057275" lvl="2" indent="0">
              <a:buNone/>
            </a:pP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ct val="117647"/>
              <a:buChar char="➔"/>
            </a:pPr>
            <a:r>
              <a:rPr lang="fr-FR" sz="2400" b="1" dirty="0">
                <a:solidFill>
                  <a:srgbClr val="07376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Typologies d’action :</a:t>
            </a:r>
            <a:endParaRPr sz="2400" dirty="0">
              <a:solidFill>
                <a:srgbClr val="07376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Structuration de la lutte contre le décrochage scolaire (actions de formation destinées aux équipes</a:t>
            </a:r>
            <a:r>
              <a:rPr lang="fr-F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 = </a:t>
            </a:r>
            <a:r>
              <a:rPr lang="fr-FR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3300 </a:t>
            </a:r>
            <a:r>
              <a:rPr lang="fr-FR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euros</a:t>
            </a:r>
            <a:endParaRPr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8597"/>
              <a:buChar char="◆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Mise en œuvre d’actions de prévention à destination des élèves = </a:t>
            </a:r>
            <a:r>
              <a:rPr lang="fr-FR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2500 euros</a:t>
            </a:r>
            <a:endParaRPr sz="2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Google Shape;142;gf4f730846d_0_28"/>
          <p:cNvSpPr txBox="1">
            <a:spLocks noGrp="1"/>
          </p:cNvSpPr>
          <p:nvPr>
            <p:ph type="ftr" idx="11"/>
          </p:nvPr>
        </p:nvSpPr>
        <p:spPr>
          <a:xfrm>
            <a:off x="457200" y="6248400"/>
            <a:ext cx="4065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/>
              <a:t>01/07/2019</a:t>
            </a:r>
            <a:endParaRPr dirty="0"/>
          </a:p>
        </p:txBody>
      </p:sp>
      <p:pic>
        <p:nvPicPr>
          <p:cNvPr id="143" name="Google Shape;143;gf4f730846d_0_28" descr="C:\Users\vsagardoy\AppData\Local\Microsoft\Windows\INetCache\Content.Word\flag_yellow_high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12146" y="5878345"/>
            <a:ext cx="817054" cy="735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f4f730846d_0_28" descr="logo_fonds_social_europee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61318" y="5847695"/>
            <a:ext cx="980800" cy="76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f4f730846d_0_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07999" y="5845508"/>
            <a:ext cx="1538266" cy="76799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f4f730846d_0_28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/>
              <a:t>9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552" y="1668864"/>
            <a:ext cx="4515218" cy="3171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41719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21756" y="2011738"/>
            <a:ext cx="1916534" cy="240236"/>
          </a:xfrm>
          <a:prstGeom prst="rect">
            <a:avLst/>
          </a:prstGeom>
          <a:noFill/>
          <a:ln w="9360">
            <a:solidFill>
              <a:srgbClr val="44546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</a:rPr>
              <a:t>LPO. Bourdelle </a:t>
            </a:r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Montauban</a:t>
            </a:r>
            <a:endParaRPr lang="fr-FR" altLang="fr-FR" sz="1088" b="1" dirty="0">
              <a:solidFill>
                <a:srgbClr val="54AA3C"/>
              </a:solidFill>
              <a:latin typeface="Calibri" panose="020F0502020204030204" pitchFamily="34" charset="0"/>
            </a:endParaRP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7032825" y="2903378"/>
            <a:ext cx="1890653" cy="2721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LP Marie-Antoinette Riess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6974068" y="4015914"/>
            <a:ext cx="1949409" cy="2318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LGT Joséphine Baker Toulouse</a:t>
            </a:r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6974069" y="3386417"/>
            <a:ext cx="1964749" cy="25631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LPO Stéphane Hessel Toulouse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6974068" y="4304125"/>
            <a:ext cx="1906494" cy="23847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50" b="1" dirty="0">
                <a:latin typeface="Calibri" panose="020F0502020204030204" pitchFamily="34" charset="0"/>
              </a:rPr>
              <a:t>LP Eugène Montel Colomiers</a:t>
            </a:r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6974069" y="3691473"/>
            <a:ext cx="1906493" cy="25631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LP Gisèle Halimi Toulouse</a:t>
            </a:r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798437" y="4689414"/>
            <a:ext cx="1538956" cy="19574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6699FF"/>
                </a:solidFill>
                <a:latin typeface="Calibri" panose="020F0502020204030204" pitchFamily="34" charset="0"/>
              </a:rPr>
              <a:t>LP </a:t>
            </a:r>
            <a:r>
              <a:rPr lang="fr-FR" altLang="fr-FR" sz="1088" b="1" dirty="0" err="1">
                <a:solidFill>
                  <a:srgbClr val="6699FF"/>
                </a:solidFill>
                <a:latin typeface="Calibri" panose="020F0502020204030204" pitchFamily="34" charset="0"/>
              </a:rPr>
              <a:t>Reffye</a:t>
            </a:r>
            <a:endParaRPr lang="fr-FR" altLang="fr-FR" sz="1088" b="1" dirty="0">
              <a:solidFill>
                <a:srgbClr val="6699FF"/>
              </a:solidFill>
              <a:latin typeface="Calibri" panose="020F0502020204030204" pitchFamily="34" charset="0"/>
            </a:endParaRPr>
          </a:p>
        </p:txBody>
      </p:sp>
      <p:sp>
        <p:nvSpPr>
          <p:cNvPr id="14353" name="Text Box 19"/>
          <p:cNvSpPr txBox="1">
            <a:spLocks noChangeArrowheads="1"/>
          </p:cNvSpPr>
          <p:nvPr/>
        </p:nvSpPr>
        <p:spPr bwMode="auto">
          <a:xfrm>
            <a:off x="863180" y="3774083"/>
            <a:ext cx="1422143" cy="18756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LP Clément Ader</a:t>
            </a:r>
          </a:p>
        </p:txBody>
      </p:sp>
      <p:sp>
        <p:nvSpPr>
          <p:cNvPr id="14354" name="Text Box 20"/>
          <p:cNvSpPr txBox="1">
            <a:spLocks noChangeArrowheads="1"/>
          </p:cNvSpPr>
          <p:nvPr/>
        </p:nvSpPr>
        <p:spPr bwMode="auto">
          <a:xfrm>
            <a:off x="4532182" y="5148642"/>
            <a:ext cx="2323388" cy="367596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Lycée des métiers d’art du bois et de l’ameublement Revel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fr-FR" altLang="fr-FR" sz="1088" b="1" dirty="0">
              <a:latin typeface="Calibri" panose="020F0502020204030204" pitchFamily="34" charset="0"/>
            </a:endParaRPr>
          </a:p>
        </p:txBody>
      </p:sp>
      <p:sp>
        <p:nvSpPr>
          <p:cNvPr id="14355" name="Text Box 26"/>
          <p:cNvSpPr txBox="1">
            <a:spLocks noChangeArrowheads="1"/>
          </p:cNvSpPr>
          <p:nvPr/>
        </p:nvSpPr>
        <p:spPr bwMode="auto">
          <a:xfrm>
            <a:off x="-15679" y="427198"/>
            <a:ext cx="9143681" cy="4394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Ctr="1"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800" b="1" smtClean="0">
                <a:latin typeface="Calibri" panose="020F0502020204030204" pitchFamily="34" charset="0"/>
              </a:rPr>
              <a:t>       Carte </a:t>
            </a:r>
            <a:r>
              <a:rPr lang="fr-FR" altLang="fr-FR" sz="1800" b="1" dirty="0">
                <a:latin typeface="Calibri" panose="020F0502020204030204" pitchFamily="34" charset="0"/>
              </a:rPr>
              <a:t>des établissements candidats aux Projets Persévérance 2023 - 2024</a:t>
            </a:r>
          </a:p>
        </p:txBody>
      </p:sp>
      <p:sp>
        <p:nvSpPr>
          <p:cNvPr id="14356" name="Text Box 27"/>
          <p:cNvSpPr txBox="1">
            <a:spLocks noChangeArrowheads="1"/>
          </p:cNvSpPr>
          <p:nvPr/>
        </p:nvSpPr>
        <p:spPr bwMode="auto">
          <a:xfrm>
            <a:off x="6970097" y="4583551"/>
            <a:ext cx="1910465" cy="29791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LPO C. de Gaulle Muret</a:t>
            </a:r>
          </a:p>
        </p:txBody>
      </p:sp>
      <p:sp>
        <p:nvSpPr>
          <p:cNvPr id="14360" name="Text Box 9"/>
          <p:cNvSpPr txBox="1">
            <a:spLocks noChangeArrowheads="1"/>
          </p:cNvSpPr>
          <p:nvPr/>
        </p:nvSpPr>
        <p:spPr bwMode="auto">
          <a:xfrm>
            <a:off x="7032825" y="2654821"/>
            <a:ext cx="1893533" cy="225844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LPO La Borde Basse</a:t>
            </a:r>
          </a:p>
        </p:txBody>
      </p:sp>
      <p:sp>
        <p:nvSpPr>
          <p:cNvPr id="14362" name="ZoneTexte 1"/>
          <p:cNvSpPr txBox="1">
            <a:spLocks noChangeArrowheads="1"/>
          </p:cNvSpPr>
          <p:nvPr/>
        </p:nvSpPr>
        <p:spPr bwMode="auto">
          <a:xfrm>
            <a:off x="433392" y="2567123"/>
            <a:ext cx="1904898" cy="427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</a:rPr>
              <a:t>Lycée Norman Foster Beaumont de Lomagne </a:t>
            </a:r>
          </a:p>
        </p:txBody>
      </p:sp>
      <p:sp>
        <p:nvSpPr>
          <p:cNvPr id="14363" name="Text Box 4"/>
          <p:cNvSpPr txBox="1">
            <a:spLocks noChangeArrowheads="1"/>
          </p:cNvSpPr>
          <p:nvPr/>
        </p:nvSpPr>
        <p:spPr bwMode="auto">
          <a:xfrm>
            <a:off x="441046" y="2298132"/>
            <a:ext cx="1897244" cy="239032"/>
          </a:xfrm>
          <a:prstGeom prst="rect">
            <a:avLst/>
          </a:prstGeom>
          <a:noFill/>
          <a:ln w="9360">
            <a:solidFill>
              <a:srgbClr val="44546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</a:rPr>
              <a:t>SEP A. Bourdelle </a:t>
            </a:r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Montauban</a:t>
            </a:r>
            <a:endParaRPr lang="fr-FR" altLang="fr-FR" sz="1088" b="1" dirty="0">
              <a:solidFill>
                <a:srgbClr val="54AA3C"/>
              </a:solidFill>
              <a:latin typeface="Calibri" panose="020F0502020204030204" pitchFamily="34" charset="0"/>
            </a:endParaRPr>
          </a:p>
        </p:txBody>
      </p:sp>
      <p:sp>
        <p:nvSpPr>
          <p:cNvPr id="14366" name="Text Box 19"/>
          <p:cNvSpPr txBox="1">
            <a:spLocks noChangeArrowheads="1"/>
          </p:cNvSpPr>
          <p:nvPr/>
        </p:nvSpPr>
        <p:spPr bwMode="auto">
          <a:xfrm>
            <a:off x="765700" y="4010398"/>
            <a:ext cx="1515274" cy="19240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LPO </a:t>
            </a:r>
            <a:r>
              <a:rPr lang="fr-FR" altLang="fr-FR" sz="1088" b="1" dirty="0" err="1">
                <a:solidFill>
                  <a:srgbClr val="FF66CC"/>
                </a:solidFill>
                <a:latin typeface="Calibri" panose="020F0502020204030204" pitchFamily="34" charset="0"/>
              </a:rPr>
              <a:t>Pardailhan</a:t>
            </a: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 AUCH</a:t>
            </a:r>
          </a:p>
        </p:txBody>
      </p:sp>
      <p:sp>
        <p:nvSpPr>
          <p:cNvPr id="14367" name="Text Box 19"/>
          <p:cNvSpPr txBox="1">
            <a:spLocks noChangeArrowheads="1"/>
          </p:cNvSpPr>
          <p:nvPr/>
        </p:nvSpPr>
        <p:spPr bwMode="auto">
          <a:xfrm>
            <a:off x="852004" y="3521112"/>
            <a:ext cx="1425649" cy="204301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Lycée Saverne </a:t>
            </a:r>
          </a:p>
        </p:txBody>
      </p:sp>
      <p:sp>
        <p:nvSpPr>
          <p:cNvPr id="14368" name="Text Box 19"/>
          <p:cNvSpPr txBox="1">
            <a:spLocks noChangeArrowheads="1"/>
          </p:cNvSpPr>
          <p:nvPr/>
        </p:nvSpPr>
        <p:spPr bwMode="auto">
          <a:xfrm>
            <a:off x="3697745" y="1052106"/>
            <a:ext cx="2077847" cy="235749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6699FF"/>
                </a:solidFill>
                <a:latin typeface="Calibri" panose="020F0502020204030204" pitchFamily="34" charset="0"/>
              </a:rPr>
              <a:t>Lycée Louis Vicat Souillac</a:t>
            </a:r>
          </a:p>
        </p:txBody>
      </p:sp>
      <p:sp>
        <p:nvSpPr>
          <p:cNvPr id="14369" name="ZoneTexte 1"/>
          <p:cNvSpPr txBox="1">
            <a:spLocks noChangeArrowheads="1"/>
          </p:cNvSpPr>
          <p:nvPr/>
        </p:nvSpPr>
        <p:spPr bwMode="auto">
          <a:xfrm>
            <a:off x="401861" y="3045273"/>
            <a:ext cx="1935876" cy="427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LPO Claude Nogaro Montauban</a:t>
            </a:r>
          </a:p>
        </p:txBody>
      </p:sp>
      <p:sp>
        <p:nvSpPr>
          <p:cNvPr id="14370" name="Text Box 18"/>
          <p:cNvSpPr txBox="1">
            <a:spLocks noChangeArrowheads="1"/>
          </p:cNvSpPr>
          <p:nvPr/>
        </p:nvSpPr>
        <p:spPr bwMode="auto">
          <a:xfrm>
            <a:off x="2751885" y="5254066"/>
            <a:ext cx="1457042" cy="22319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54AA3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LP Camel St Girons 09</a:t>
            </a:r>
          </a:p>
        </p:txBody>
      </p:sp>
      <p:sp>
        <p:nvSpPr>
          <p:cNvPr id="14372" name="Text Box 9"/>
          <p:cNvSpPr txBox="1">
            <a:spLocks noChangeArrowheads="1"/>
          </p:cNvSpPr>
          <p:nvPr/>
        </p:nvSpPr>
        <p:spPr bwMode="auto">
          <a:xfrm>
            <a:off x="6855571" y="2361295"/>
            <a:ext cx="1899293" cy="28079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FF66CC"/>
                </a:solidFill>
                <a:latin typeface="Calibri" panose="020F0502020204030204" pitchFamily="34" charset="0"/>
              </a:rPr>
              <a:t>LP Le Sidobre</a:t>
            </a:r>
          </a:p>
        </p:txBody>
      </p:sp>
      <p:sp>
        <p:nvSpPr>
          <p:cNvPr id="14375" name="Text Box 18"/>
          <p:cNvSpPr txBox="1">
            <a:spLocks noChangeArrowheads="1"/>
          </p:cNvSpPr>
          <p:nvPr/>
        </p:nvSpPr>
        <p:spPr bwMode="auto">
          <a:xfrm>
            <a:off x="794355" y="4952848"/>
            <a:ext cx="1547120" cy="195794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50" b="1" dirty="0">
                <a:solidFill>
                  <a:srgbClr val="6699FF"/>
                </a:solidFill>
                <a:latin typeface="Calibri" panose="020F0502020204030204" pitchFamily="34" charset="0"/>
              </a:rPr>
              <a:t>LP Lautréamont </a:t>
            </a: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6964921" y="4981450"/>
            <a:ext cx="1915640" cy="256312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latin typeface="Calibri" panose="020F0502020204030204" pitchFamily="34" charset="0"/>
              </a:rPr>
              <a:t>LPO Gallieni Toulouse</a:t>
            </a:r>
          </a:p>
        </p:txBody>
      </p: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683569" y="4353183"/>
            <a:ext cx="1632343" cy="260677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6699FF"/>
                </a:solidFill>
                <a:latin typeface="Calibri" panose="020F0502020204030204" pitchFamily="34" charset="0"/>
              </a:rPr>
              <a:t>LP Pierre Mendes France 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797540" y="5221003"/>
            <a:ext cx="1540750" cy="21400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fr-FR" altLang="fr-FR" sz="1088" b="1" dirty="0">
                <a:solidFill>
                  <a:srgbClr val="6699FF"/>
                </a:solidFill>
                <a:latin typeface="Calibri" panose="020F0502020204030204" pitchFamily="34" charset="0"/>
              </a:rPr>
              <a:t>LP l’</a:t>
            </a:r>
            <a:r>
              <a:rPr lang="fr-FR" altLang="fr-FR" sz="1088" b="1" dirty="0" err="1">
                <a:solidFill>
                  <a:srgbClr val="6699FF"/>
                </a:solidFill>
                <a:latin typeface="Calibri" panose="020F0502020204030204" pitchFamily="34" charset="0"/>
              </a:rPr>
              <a:t>Arrouza</a:t>
            </a:r>
            <a:r>
              <a:rPr lang="fr-FR" altLang="fr-FR" sz="1088" b="1" dirty="0">
                <a:solidFill>
                  <a:srgbClr val="6699FF"/>
                </a:solidFill>
                <a:latin typeface="Calibri" panose="020F0502020204030204" pitchFamily="34" charset="0"/>
              </a:rPr>
              <a:t> Lourdes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A27E4284-32D4-A51D-EDCC-F42165306F0B}"/>
              </a:ext>
            </a:extLst>
          </p:cNvPr>
          <p:cNvCxnSpPr/>
          <p:nvPr/>
        </p:nvCxnSpPr>
        <p:spPr>
          <a:xfrm>
            <a:off x="2380090" y="2501691"/>
            <a:ext cx="1461980" cy="279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7512519-6744-7F7C-B40F-6535EFF3B1B9}"/>
              </a:ext>
            </a:extLst>
          </p:cNvPr>
          <p:cNvCxnSpPr/>
          <p:nvPr/>
        </p:nvCxnSpPr>
        <p:spPr>
          <a:xfrm flipV="1">
            <a:off x="2315911" y="3473234"/>
            <a:ext cx="282526" cy="461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635D2EC-17F4-406B-DC46-F5234250057C}"/>
              </a:ext>
            </a:extLst>
          </p:cNvPr>
          <p:cNvCxnSpPr/>
          <p:nvPr/>
        </p:nvCxnSpPr>
        <p:spPr>
          <a:xfrm flipV="1">
            <a:off x="2360079" y="4684808"/>
            <a:ext cx="401530" cy="421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2A10431-DA3A-F279-145D-07E72F76D913}"/>
              </a:ext>
            </a:extLst>
          </p:cNvPr>
          <p:cNvCxnSpPr/>
          <p:nvPr/>
        </p:nvCxnSpPr>
        <p:spPr>
          <a:xfrm flipV="1">
            <a:off x="3732013" y="4649170"/>
            <a:ext cx="423470" cy="588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DA6779B-8B11-2375-3067-052FDA435912}"/>
              </a:ext>
            </a:extLst>
          </p:cNvPr>
          <p:cNvCxnSpPr/>
          <p:nvPr/>
        </p:nvCxnSpPr>
        <p:spPr>
          <a:xfrm flipH="1" flipV="1">
            <a:off x="4423600" y="3439844"/>
            <a:ext cx="2537239" cy="556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BEF6E63-2C82-4B0D-8111-23EBF00F14FB}"/>
              </a:ext>
            </a:extLst>
          </p:cNvPr>
          <p:cNvCxnSpPr/>
          <p:nvPr/>
        </p:nvCxnSpPr>
        <p:spPr>
          <a:xfrm flipH="1" flipV="1">
            <a:off x="4965817" y="3819304"/>
            <a:ext cx="1028700" cy="1315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34D766A3-771F-FE55-C039-BE95F4C8A0F6}"/>
              </a:ext>
            </a:extLst>
          </p:cNvPr>
          <p:cNvCxnSpPr/>
          <p:nvPr/>
        </p:nvCxnSpPr>
        <p:spPr>
          <a:xfrm flipH="1">
            <a:off x="5937108" y="2879534"/>
            <a:ext cx="1095717" cy="763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4368" idx="2"/>
          </p:cNvCxnSpPr>
          <p:nvPr/>
        </p:nvCxnSpPr>
        <p:spPr>
          <a:xfrm>
            <a:off x="4691057" y="1433115"/>
            <a:ext cx="45612" cy="227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943" y="427199"/>
            <a:ext cx="853514" cy="624908"/>
          </a:xfrm>
          <a:prstGeom prst="rect">
            <a:avLst/>
          </a:prstGeom>
        </p:spPr>
      </p:pic>
      <p:sp>
        <p:nvSpPr>
          <p:cNvPr id="38" name="Google Shape;147;gf4f730846d_0_28"/>
          <p:cNvSpPr txBox="1">
            <a:spLocks noGrp="1"/>
          </p:cNvSpPr>
          <p:nvPr>
            <p:ph type="sldNum" idx="4294967295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 smtClean="0"/>
              <a:t>10</a:t>
            </a:r>
            <a:endParaRPr dirty="0"/>
          </a:p>
        </p:txBody>
      </p:sp>
      <p:sp>
        <p:nvSpPr>
          <p:cNvPr id="2" name="ZoneTexte 1"/>
          <p:cNvSpPr txBox="1"/>
          <p:nvPr/>
        </p:nvSpPr>
        <p:spPr>
          <a:xfrm>
            <a:off x="683569" y="6053559"/>
            <a:ext cx="8071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200" dirty="0"/>
          </a:p>
          <a:p>
            <a:r>
              <a:rPr lang="fr-FR" sz="1200" dirty="0"/>
              <a:t>DRAIO Toulouse/ Pôle Persévérance-Rectorat de l'Académie de Toulouse          20/09/2023</a:t>
            </a:r>
          </a:p>
        </p:txBody>
      </p:sp>
    </p:spTree>
    <p:extLst>
      <p:ext uri="{BB962C8B-B14F-4D97-AF65-F5344CB8AC3E}">
        <p14:creationId xmlns:p14="http://schemas.microsoft.com/office/powerpoint/2010/main" val="23682009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>
            <a:spLocks noGrp="1"/>
          </p:cNvSpPr>
          <p:nvPr>
            <p:ph type="title"/>
          </p:nvPr>
        </p:nvSpPr>
        <p:spPr>
          <a:xfrm>
            <a:off x="45871" y="238046"/>
            <a:ext cx="8114266" cy="957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fr-FR" sz="3600" dirty="0"/>
              <a:t>2</a:t>
            </a:r>
            <a:r>
              <a:rPr lang="fr-FR" sz="3200" dirty="0"/>
              <a:t>.  </a:t>
            </a:r>
            <a:r>
              <a:rPr lang="fr-FR" sz="3600" dirty="0"/>
              <a:t>La prévention en chiffres</a:t>
            </a:r>
            <a:endParaRPr lang="en-US" sz="2800" dirty="0"/>
          </a:p>
        </p:txBody>
      </p:sp>
      <p:sp>
        <p:nvSpPr>
          <p:cNvPr id="157" name="Google Shape;157;p5"/>
          <p:cNvSpPr txBox="1">
            <a:spLocks noGrp="1"/>
          </p:cNvSpPr>
          <p:nvPr>
            <p:ph type="body" idx="1"/>
          </p:nvPr>
        </p:nvSpPr>
        <p:spPr>
          <a:xfrm>
            <a:off x="467544" y="1556792"/>
            <a:ext cx="8298504" cy="50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60020" indent="0">
              <a:buNone/>
            </a:pPr>
            <a:r>
              <a:rPr lang="fr-FR" sz="2400" b="0" i="0" u="none" strike="noStrike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En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2022/2023 en Haute-Garonne, </a:t>
            </a:r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178 élèves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encore scolarisés ont été concernés par une action de </a:t>
            </a:r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prévention/intervention</a:t>
            </a:r>
            <a:r>
              <a:rPr lang="fr-FR" sz="2400" dirty="0"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  </a:t>
            </a:r>
            <a:r>
              <a:rPr lang="fr-FR" sz="2400" b="1" dirty="0"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:</a:t>
            </a:r>
            <a:r>
              <a:rPr lang="en-US" sz="2400" b="0" i="0" dirty="0">
                <a:latin typeface="Calibri" panose="020F0502020204030204" pitchFamily="34" charset="0"/>
                <a:ea typeface="Arial"/>
                <a:cs typeface="Calibri" panose="020F0502020204030204" pitchFamily="34" charset="0"/>
              </a:rPr>
              <a:t>​</a:t>
            </a:r>
          </a:p>
          <a:p>
            <a:pPr marL="160020" indent="0"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91 élèves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 été accompagnés dans le cadre d'un parcours personnalisé dont les PAFI. </a:t>
            </a:r>
          </a:p>
          <a:p>
            <a:pPr marL="160020" indent="0">
              <a:buNone/>
            </a:pPr>
            <a:endParaRPr lang="fr-FR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87</a:t>
            </a:r>
            <a:r>
              <a:rPr lang="fr-FR" sz="2400" b="1" i="0" u="none" strike="noStrik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élèves </a:t>
            </a:r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 participé à une ou plusieurs actions dans un projet Persévérance</a:t>
            </a:r>
            <a:r>
              <a:rPr lang="fr-FR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8" name="Google Shape;15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0137" y="142876"/>
            <a:ext cx="771137" cy="59054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5" name="Google Shape;147;gf4f730846d_0_28"/>
          <p:cNvSpPr txBox="1">
            <a:spLocks noGrp="1"/>
          </p:cNvSpPr>
          <p:nvPr>
            <p:ph type="sldNum" idx="4294967295"/>
          </p:nvPr>
        </p:nvSpPr>
        <p:spPr>
          <a:xfrm>
            <a:off x="0" y="1290924"/>
            <a:ext cx="533400" cy="225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sz="1200" dirty="0" smtClean="0"/>
              <a:t>11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739255593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63286" y="2343149"/>
            <a:ext cx="4132818" cy="39329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050" dirty="0">
              <a:solidFill>
                <a:srgbClr val="FF0000"/>
              </a:solidFill>
            </a:endParaRPr>
          </a:p>
          <a:p>
            <a:endParaRPr lang="fr-FR" sz="1050" dirty="0">
              <a:solidFill>
                <a:schemeClr val="tx1"/>
              </a:solidFill>
            </a:endParaRPr>
          </a:p>
          <a:p>
            <a:pPr marL="269081" indent="130969"/>
            <a:r>
              <a:rPr lang="fr-FR" sz="1200" u="sng" dirty="0">
                <a:solidFill>
                  <a:srgbClr val="FF0000"/>
                </a:solidFill>
              </a:rPr>
              <a:t>Bénéficiaires </a:t>
            </a:r>
            <a:r>
              <a:rPr lang="fr-FR" sz="1200" dirty="0">
                <a:solidFill>
                  <a:srgbClr val="FF0000"/>
                </a:solidFill>
              </a:rPr>
              <a:t>: Jeunes déscolarisés de plus de 16 ans passés en PSAD</a:t>
            </a:r>
          </a:p>
          <a:p>
            <a:pPr marL="269081" indent="130969"/>
            <a:endParaRPr lang="fr-FR" sz="12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marL="483394" indent="-214313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Prendre en charge des jeunes déscolarisés et préparer  leur retour en formation (sous statut scolaire prioritairement) :</a:t>
            </a:r>
          </a:p>
          <a:p>
            <a:pPr marL="214313" indent="-214313">
              <a:buFont typeface="Arial" panose="020B0604020202020204" pitchFamily="34" charset="0"/>
              <a:buChar char="•"/>
              <a:tabLst>
                <a:tab pos="130969" algn="ctr"/>
              </a:tabLst>
            </a:pPr>
            <a:r>
              <a:rPr lang="fr-FR" sz="1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 Consolidation des acquis </a:t>
            </a:r>
          </a:p>
          <a:p>
            <a:pPr marL="214313" indent="-214313">
              <a:buFont typeface="Arial" panose="020B0604020202020204" pitchFamily="34" charset="0"/>
              <a:buChar char="•"/>
              <a:tabLst>
                <a:tab pos="130969" algn="ctr"/>
              </a:tabLst>
            </a:pPr>
            <a:r>
              <a:rPr lang="fr-FR" sz="1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 Travail sur le projet, la confiance en soi</a:t>
            </a:r>
          </a:p>
          <a:p>
            <a:pPr marL="214313" indent="-214313">
              <a:buFont typeface="Arial" panose="020B0604020202020204" pitchFamily="34" charset="0"/>
              <a:buChar char="•"/>
              <a:tabLst>
                <a:tab pos="130969" algn="ctr"/>
              </a:tabLst>
            </a:pPr>
            <a:r>
              <a:rPr lang="fr-FR" sz="1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 Suivi individuel de la coordonnatrice</a:t>
            </a:r>
          </a:p>
          <a:p>
            <a:pPr>
              <a:tabLst>
                <a:tab pos="130969" algn="ctr"/>
              </a:tabLst>
            </a:pPr>
            <a:endParaRPr lang="fr-FR" sz="12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>
              <a:tabLst>
                <a:tab pos="130969" algn="ctr"/>
              </a:tabLst>
            </a:pPr>
            <a:r>
              <a:rPr lang="fr-FR" sz="12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NB : environ une douzaine d‘heures de cours / semaine</a:t>
            </a:r>
          </a:p>
          <a:p>
            <a:pPr marL="214313" indent="-214313">
              <a:buFont typeface="Arial" panose="020B0604020202020204" pitchFamily="34" charset="0"/>
              <a:buChar char="•"/>
              <a:tabLst>
                <a:tab pos="130969" algn="ctr"/>
              </a:tabLst>
            </a:pPr>
            <a:endParaRPr lang="fr-FR" sz="12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lvl="0"/>
            <a:endParaRPr lang="fr-FR" sz="105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604657" y="2343149"/>
            <a:ext cx="4131128" cy="39329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fr-FR" sz="1200" u="sng" dirty="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indent="0">
              <a:buNone/>
            </a:pPr>
            <a:r>
              <a:rPr lang="fr-FR" sz="1200" u="sng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Bénéficiaires </a:t>
            </a:r>
            <a:r>
              <a:rPr lang="fr-FR" sz="1200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: Jeunes scolarisés / Equipes des EPLE</a:t>
            </a:r>
          </a:p>
          <a:p>
            <a:pPr marL="0" indent="0">
              <a:buNone/>
            </a:pPr>
            <a:endParaRPr lang="fr-FR" sz="1200" dirty="0">
              <a:solidFill>
                <a:srgbClr val="FF0000"/>
              </a:solidFill>
              <a:ea typeface="Century Gothic"/>
              <a:cs typeface="Century Gothic"/>
              <a:sym typeface="Century Gothic"/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Conseiller ou intervenir sur </a:t>
            </a:r>
            <a:r>
              <a:rPr lang="fr-FR" sz="120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une situation de jeune </a:t>
            </a: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en voie de décrochage</a:t>
            </a:r>
          </a:p>
          <a:p>
            <a:pPr marL="118110" indent="0">
              <a:spcBef>
                <a:spcPts val="0"/>
              </a:spcBef>
              <a:buNone/>
            </a:pPr>
            <a:endParaRPr lang="fr-FR" sz="1200" dirty="0">
              <a:solidFill>
                <a:srgbClr val="000000"/>
              </a:solidFill>
              <a:ea typeface="Century Gothic"/>
              <a:cs typeface="Century Gothic"/>
              <a:sym typeface="Century Gothic"/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Contribuer à l’identification des besoins du </a:t>
            </a:r>
            <a:r>
              <a:rPr lang="fr-FR" sz="120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bassin</a:t>
            </a: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 et à la mise en place des réponses FOQUALE.</a:t>
            </a:r>
          </a:p>
          <a:p>
            <a:pPr marL="0" indent="0">
              <a:spcBef>
                <a:spcPts val="0"/>
              </a:spcBef>
              <a:buNone/>
            </a:pPr>
            <a:endParaRPr lang="fr-FR" sz="1200" dirty="0"/>
          </a:p>
          <a:p>
            <a:pPr>
              <a:spcBef>
                <a:spcPts val="0"/>
              </a:spcBef>
              <a:buFontTx/>
              <a:buChar char="-"/>
            </a:pP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Conseiller, accompagner </a:t>
            </a:r>
            <a:r>
              <a:rPr lang="fr-FR" sz="120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les chefs </a:t>
            </a:r>
            <a:r>
              <a:rPr lang="fr-FR" sz="105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d’établissements</a:t>
            </a:r>
            <a:r>
              <a:rPr lang="fr-FR" sz="120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, les référents décrochage scolaire, les équipes</a:t>
            </a:r>
            <a:r>
              <a:rPr lang="fr-FR" sz="1200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 dans la mise en place de la politique de prévention du décrochage au sein des EPLE – </a:t>
            </a:r>
            <a:r>
              <a:rPr lang="fr-FR" sz="1200" b="1" dirty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Coordination de Projet FSE+ Persévérance </a:t>
            </a:r>
          </a:p>
          <a:p>
            <a:pPr marL="0" indent="0">
              <a:spcBef>
                <a:spcPts val="0"/>
              </a:spcBef>
              <a:buNone/>
            </a:pPr>
            <a:endParaRPr lang="fr-FR" sz="1200" dirty="0">
              <a:solidFill>
                <a:srgbClr val="000000"/>
              </a:solidFill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1501" y="1678329"/>
            <a:ext cx="3290207" cy="3676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Faciliter les retours en formation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4786" y="2343149"/>
            <a:ext cx="3126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/>
              <a:t>Remédiation</a:t>
            </a:r>
          </a:p>
          <a:p>
            <a:pPr algn="ctr"/>
            <a:endParaRPr lang="fr-FR" sz="1050" dirty="0"/>
          </a:p>
          <a:p>
            <a:pPr algn="ctr"/>
            <a:r>
              <a:rPr lang="fr-FR" sz="1050" dirty="0"/>
              <a:t>Pôle MLDS Lycée Déodat de Séverac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212521" y="312516"/>
            <a:ext cx="4359729" cy="68290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En résumé, la MLDS c’est :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825093" y="1678328"/>
            <a:ext cx="3589702" cy="3676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Prévenir les sorties prématurées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228725" y="2045999"/>
            <a:ext cx="19675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4604657" y="2392136"/>
            <a:ext cx="41311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/>
              <a:t>Prévention / Intervention </a:t>
            </a:r>
          </a:p>
          <a:p>
            <a:pPr algn="ctr"/>
            <a:r>
              <a:rPr lang="fr-FR" sz="1050" dirty="0"/>
              <a:t>Bassin Ouest</a:t>
            </a:r>
          </a:p>
          <a:p>
            <a:pPr algn="ctr"/>
            <a:endParaRPr lang="fr-FR" sz="1050" dirty="0"/>
          </a:p>
          <a:p>
            <a:pPr algn="ctr"/>
            <a:endParaRPr lang="fr-FR" sz="1050" dirty="0"/>
          </a:p>
          <a:p>
            <a:pPr algn="ctr"/>
            <a:r>
              <a:rPr lang="fr-FR" sz="1050" dirty="0"/>
              <a:t>                                                                       </a:t>
            </a:r>
          </a:p>
          <a:p>
            <a:pPr algn="ctr"/>
            <a:endParaRPr lang="fr-FR" sz="1050" dirty="0"/>
          </a:p>
          <a:p>
            <a:pPr algn="ctr"/>
            <a:endParaRPr lang="fr-FR" sz="1050" dirty="0"/>
          </a:p>
          <a:p>
            <a:pPr algn="ctr"/>
            <a:r>
              <a:rPr lang="fr-FR" sz="1050" dirty="0"/>
              <a:t> </a:t>
            </a:r>
          </a:p>
        </p:txBody>
      </p:sp>
      <p:pic>
        <p:nvPicPr>
          <p:cNvPr id="28" name="Image 27" descr="decrochage-scolaire_log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1436" y="173620"/>
            <a:ext cx="702129" cy="82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Google Shape;147;gf4f730846d_0_28"/>
          <p:cNvSpPr txBox="1">
            <a:spLocks noGrp="1"/>
          </p:cNvSpPr>
          <p:nvPr>
            <p:ph type="sldNum" idx="4294967295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 smtClean="0"/>
              <a:t>12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7453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"/>
          <p:cNvSpPr txBox="1"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Contacts</a:t>
            </a:r>
            <a:endParaRPr/>
          </a:p>
        </p:txBody>
      </p:sp>
      <p:sp>
        <p:nvSpPr>
          <p:cNvPr id="188" name="Google Shape;188;p10"/>
          <p:cNvSpPr txBox="1">
            <a:spLocks noGrp="1"/>
          </p:cNvSpPr>
          <p:nvPr>
            <p:ph type="body" idx="1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971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endParaRPr lang="fr-FR" sz="2000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r>
              <a:rPr lang="fr-FR" sz="2000" dirty="0"/>
              <a:t>Ghislaine Chabert </a:t>
            </a:r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lang="fr-FR" sz="2000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r>
              <a:rPr lang="fr-FR" sz="2000" dirty="0"/>
              <a:t>Coordonnatrice MLDS pôle Déodat de Séverac, Toulouse </a:t>
            </a:r>
          </a:p>
          <a:p>
            <a:pPr marL="457200" lvl="0" indent="-29718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Font typeface="Noto Sans Symbols"/>
              <a:buChar char="▪"/>
            </a:pPr>
            <a:endParaRPr lang="fr-FR" sz="2000" b="1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r>
              <a:rPr lang="fr-FR" sz="2000" dirty="0"/>
              <a:t>Référente bassin Toulouse Ouest.</a:t>
            </a:r>
            <a:endParaRPr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lang="fr-FR" sz="2000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r>
              <a:rPr lang="fr-FR" sz="2000" dirty="0"/>
              <a:t>06 11 08 29 70</a:t>
            </a:r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lang="fr-FR" sz="2000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</a:rPr>
              <a:t>Ghislaine.chabert@ac-toulouse.fr</a:t>
            </a:r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lang="fr-FR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sz="2000" dirty="0"/>
          </a:p>
          <a:p>
            <a:pPr marL="16002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sz="2000" dirty="0"/>
          </a:p>
          <a:p>
            <a:pPr marL="45720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080"/>
              <a:buNone/>
            </a:pPr>
            <a:endParaRPr dirty="0"/>
          </a:p>
        </p:txBody>
      </p:sp>
      <p:sp>
        <p:nvSpPr>
          <p:cNvPr id="189" name="Google Shape;189;p10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 smtClean="0"/>
              <a:t>13</a:t>
            </a:r>
            <a:endParaRPr dirty="0"/>
          </a:p>
        </p:txBody>
      </p:sp>
      <p:pic>
        <p:nvPicPr>
          <p:cNvPr id="190" name="Google Shape;19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66738" y="312059"/>
            <a:ext cx="768163" cy="780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0A122-F50A-DA50-5BB5-DD06A4D5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6A7D7-D53D-3160-D166-E424B4789D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algn="ctr"/>
            <a:r>
              <a:rPr lang="fr-FR" dirty="0" smtClean="0"/>
              <a:t>ANNEXES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B4DA378-0741-0879-95F0-7B94B00E6AE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smtClean="0"/>
              <a:t>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804640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63236" y="-166255"/>
            <a:ext cx="8502812" cy="1385455"/>
          </a:xfrm>
        </p:spPr>
        <p:txBody>
          <a:bodyPr/>
          <a:lstStyle/>
          <a:p>
            <a:pPr algn="r"/>
            <a:r>
              <a:rPr lang="fr-FR" dirty="0" smtClean="0"/>
              <a:t/>
            </a:r>
            <a:br>
              <a:rPr lang="fr-FR" dirty="0" smtClean="0"/>
            </a:br>
            <a:r>
              <a:rPr lang="fr-FR" sz="1000" dirty="0" err="1" smtClean="0"/>
              <a:t>Lorrie</a:t>
            </a:r>
            <a:r>
              <a:rPr lang="fr-FR" sz="1000" dirty="0" smtClean="0"/>
              <a:t> </a:t>
            </a:r>
            <a:r>
              <a:rPr lang="fr-FR" sz="1000" dirty="0"/>
              <a:t>BEZOS</a:t>
            </a:r>
            <a:br>
              <a:rPr lang="fr-FR" sz="1000" dirty="0"/>
            </a:br>
            <a:r>
              <a:rPr lang="fr-FR" sz="1000" dirty="0"/>
              <a:t>Coordonnatrice MLDS</a:t>
            </a:r>
            <a:br>
              <a:rPr lang="fr-FR" sz="1000" dirty="0"/>
            </a:br>
            <a:r>
              <a:rPr lang="fr-FR" sz="1000" dirty="0"/>
              <a:t>LNC 31 - Lycée de la Nouvelle Chance de Toulouse</a:t>
            </a:r>
            <a:br>
              <a:rPr lang="fr-FR" sz="1000" dirty="0"/>
            </a:br>
            <a:r>
              <a:rPr lang="fr-FR" sz="1600" dirty="0"/>
              <a:t>06 10 29 58 62</a:t>
            </a:r>
            <a:r>
              <a:rPr lang="fr-FR" dirty="0"/>
              <a:t/>
            </a:r>
            <a:br>
              <a:rPr lang="fr-FR" dirty="0"/>
            </a:br>
            <a:r>
              <a:rPr lang="fr-FR" sz="1200" u="sng" dirty="0">
                <a:hlinkClick r:id="rId2"/>
              </a:rPr>
              <a:t>lorrie.bezos@ac-toulouse.fr</a:t>
            </a:r>
            <a:endParaRPr lang="fr-FR" sz="12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16</a:t>
            </a:fld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881042"/>
              </p:ext>
            </p:extLst>
          </p:nvPr>
        </p:nvGraphicFramePr>
        <p:xfrm>
          <a:off x="612775" y="1600200"/>
          <a:ext cx="8153400" cy="48724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153400">
                  <a:extLst>
                    <a:ext uri="{9D8B030D-6E8A-4147-A177-3AD203B41FA5}">
                      <a16:colId xmlns:a16="http://schemas.microsoft.com/office/drawing/2014/main" val="240120730"/>
                    </a:ext>
                  </a:extLst>
                </a:gridCol>
              </a:tblGrid>
              <a:tr h="8569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</a:rPr>
                        <a:t>REMEDIATION</a:t>
                      </a:r>
                      <a:endParaRPr lang="fr-FR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  <a:highlight>
                            <a:srgbClr val="FFFF00"/>
                          </a:highlight>
                        </a:rPr>
                        <a:t>Bénéficiaires : Jeunes déscolarisés</a:t>
                      </a:r>
                      <a:endParaRPr lang="fr-FR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  <a:highlight>
                            <a:srgbClr val="00FFFF"/>
                          </a:highlight>
                        </a:rPr>
                        <a:t>(Structure de Retour à l’école ) LNC 31 – Lycée Nouvelle Chance de Toulouse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507" marR="54507" marT="0" marB="0"/>
                </a:tc>
                <a:extLst>
                  <a:ext uri="{0D108BD9-81ED-4DB2-BD59-A6C34878D82A}">
                    <a16:rowId xmlns:a16="http://schemas.microsoft.com/office/drawing/2014/main" val="417577842"/>
                  </a:ext>
                </a:extLst>
              </a:tr>
              <a:tr h="699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dirty="0">
                          <a:effectLst/>
                        </a:rPr>
                        <a:t>Jeunes entre 16 et 25 ans, sortis du système scolaire </a:t>
                      </a:r>
                      <a:r>
                        <a:rPr lang="fr-FR" sz="1000" dirty="0">
                          <a:effectLst/>
                        </a:rPr>
                        <a:t>depuis plus de 6 mois, ayant échoué à l'examen du baccalauréat général ou technologique STMG, ou n'ayant pu aller jusqu'à l'examen, et désireux de le </a:t>
                      </a:r>
                      <a:r>
                        <a:rPr lang="fr-FR" sz="1000" dirty="0" err="1">
                          <a:effectLst/>
                        </a:rPr>
                        <a:t>re</a:t>
                      </a:r>
                      <a:r>
                        <a:rPr lang="fr-FR" sz="1000" dirty="0">
                          <a:effectLst/>
                        </a:rPr>
                        <a:t>-préparer en dehors d'un cursus classique en terminale, en vue d'une poursuite d'études dans l'enseignement supérieur.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507" marR="54507" marT="0" marB="0"/>
                </a:tc>
                <a:extLst>
                  <a:ext uri="{0D108BD9-81ED-4DB2-BD59-A6C34878D82A}">
                    <a16:rowId xmlns:a16="http://schemas.microsoft.com/office/drawing/2014/main" val="1475959185"/>
                  </a:ext>
                </a:extLst>
              </a:tr>
              <a:tr h="1015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effectLst/>
                        </a:rPr>
                        <a:t>Proposer un retour en formation, sous statut scolaire, de manière à préparer l’examen du baccalauréat général ou technologique STMG</a:t>
                      </a:r>
                      <a:endParaRPr lang="fr-FR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507" marR="54507" marT="0" marB="0"/>
                </a:tc>
                <a:extLst>
                  <a:ext uri="{0D108BD9-81ED-4DB2-BD59-A6C34878D82A}">
                    <a16:rowId xmlns:a16="http://schemas.microsoft.com/office/drawing/2014/main" val="781186009"/>
                  </a:ext>
                </a:extLst>
              </a:tr>
              <a:tr h="1820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50" dirty="0">
                          <a:effectLst/>
                        </a:rPr>
                        <a:t>•Deux offres de formation disciplinaires de niveau Terminale (Générale et technologique STMG)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50" dirty="0">
                          <a:effectLst/>
                        </a:rPr>
                        <a:t> • Des ateliers, inscrits dans l’emploi du temps, pour développer et/ou conforter des compétences transversales, méthodologiques et psycho-sociales, et améliorer ainsi estime de soi et sentiment de compétence (atelier « Corps/Voix » proposé à l’année ; des ateliers ponctuels autour de thématiques diverses, « apprendre à apprendre », « connaissance de soi », « </a:t>
                      </a:r>
                      <a:r>
                        <a:rPr lang="fr-FR" sz="1050" dirty="0" err="1">
                          <a:effectLst/>
                        </a:rPr>
                        <a:t>slam</a:t>
                      </a:r>
                      <a:r>
                        <a:rPr lang="fr-FR" sz="1050" dirty="0">
                          <a:effectLst/>
                        </a:rPr>
                        <a:t> », « Coopération et collaboration », etc.) OU des ateliers Projet (2021-2022 : « Elève ton Blob », </a:t>
                      </a:r>
                      <a:r>
                        <a:rPr lang="fr-FR" sz="1050" dirty="0" err="1">
                          <a:effectLst/>
                        </a:rPr>
                        <a:t>Ecotopia</a:t>
                      </a:r>
                      <a:r>
                        <a:rPr lang="fr-FR" sz="1050" dirty="0">
                          <a:effectLst/>
                        </a:rPr>
                        <a:t> avec association </a:t>
                      </a:r>
                      <a:r>
                        <a:rPr lang="fr-FR" sz="1050" dirty="0" err="1">
                          <a:effectLst/>
                        </a:rPr>
                        <a:t>E-graine</a:t>
                      </a:r>
                      <a:r>
                        <a:rPr lang="fr-FR" sz="1050" dirty="0">
                          <a:effectLst/>
                        </a:rPr>
                        <a:t>, etc.)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50" dirty="0">
                          <a:effectLst/>
                        </a:rPr>
                        <a:t>• Un dispositif d’accompagnement soutenant la mobilisation du pouvoir d’agir (référent – 30 mn/hebdomadaire → formulation d’objectifs clairs et atteignables, enseignants - au quotidien → apprentissages / Professeur principal- 1h/hebdomadaire→ scolarité / Coordinatrice au quotidien→ parcours)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50" dirty="0">
                          <a:effectLst/>
                        </a:rPr>
                        <a:t>•Des évènements de cohésion pour soutenir la construction du groupe élèves-enseignants et, ainsi, le sentiment d’appartenance à la structure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507" marR="54507" marT="0" marB="0"/>
                </a:tc>
                <a:extLst>
                  <a:ext uri="{0D108BD9-81ED-4DB2-BD59-A6C34878D82A}">
                    <a16:rowId xmlns:a16="http://schemas.microsoft.com/office/drawing/2014/main" val="2276307479"/>
                  </a:ext>
                </a:extLst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533400" y="304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tx2">
                    <a:lumMod val="50000"/>
                  </a:schemeClr>
                </a:solidFill>
              </a:rPr>
              <a:t>MLDS LNC</a:t>
            </a:r>
          </a:p>
        </p:txBody>
      </p:sp>
    </p:spTree>
    <p:extLst>
      <p:ext uri="{BB962C8B-B14F-4D97-AF65-F5344CB8AC3E}">
        <p14:creationId xmlns:p14="http://schemas.microsoft.com/office/powerpoint/2010/main" val="369636445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 smtClean="0"/>
              <a:t>MLDS </a:t>
            </a:r>
            <a:r>
              <a:rPr lang="fr-FR" sz="2800" dirty="0" smtClean="0">
                <a:latin typeface="+mn-lt"/>
              </a:rPr>
              <a:t>EANA</a:t>
            </a:r>
            <a:endParaRPr lang="fr-FR" sz="2800" dirty="0">
              <a:latin typeface="+mn-lt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17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424810"/>
              </p:ext>
            </p:extLst>
          </p:nvPr>
        </p:nvGraphicFramePr>
        <p:xfrm>
          <a:off x="612648" y="1526636"/>
          <a:ext cx="8032588" cy="50830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032588">
                  <a:extLst>
                    <a:ext uri="{9D8B030D-6E8A-4147-A177-3AD203B41FA5}">
                      <a16:colId xmlns:a16="http://schemas.microsoft.com/office/drawing/2014/main" val="4085237138"/>
                    </a:ext>
                  </a:extLst>
                </a:gridCol>
              </a:tblGrid>
              <a:tr h="9051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REMEDIATION</a:t>
                      </a:r>
                      <a:endParaRPr lang="fr-FR" sz="105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dirty="0" smtClean="0">
                          <a:effectLst/>
                          <a:highlight>
                            <a:srgbClr val="FFFF00"/>
                          </a:highlight>
                        </a:rPr>
                        <a:t>Bénéficiaires</a:t>
                      </a:r>
                      <a:r>
                        <a:rPr lang="fr-FR" sz="1200" dirty="0">
                          <a:effectLst/>
                          <a:highlight>
                            <a:srgbClr val="FFFF00"/>
                          </a:highlight>
                        </a:rPr>
                        <a:t> : Jeunes sans solution</a:t>
                      </a:r>
                      <a:endParaRPr lang="fr-FR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200" dirty="0">
                          <a:effectLst/>
                          <a:highlight>
                            <a:srgbClr val="00FFFF"/>
                          </a:highlight>
                        </a:rPr>
                        <a:t>(Structure de retour à l’école ) 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358" marR="61358" marT="0" marB="0"/>
                </a:tc>
                <a:extLst>
                  <a:ext uri="{0D108BD9-81ED-4DB2-BD59-A6C34878D82A}">
                    <a16:rowId xmlns:a16="http://schemas.microsoft.com/office/drawing/2014/main" val="1722407422"/>
                  </a:ext>
                </a:extLst>
              </a:tr>
              <a:tr h="10758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Jeunes allophones* de plus de 16 ans (moyenne d’âge : 16/18 ans) scolarisés antérieurement dans leur pays d’origine, sans solution et sans qualification, passés par l’accueil des PSAD et le comité technique de diagnostic partenarial (= pas d’accueil direct).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Ne sont pas pris en charge sur le dispositif : les moins de 16 ans / les NSA (non scolarisés antérieurement) / les jeunes étrangers francophones / les jeunes déjà inscrits dans un EPLE même si besoin FLE repéré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358" marR="61358" marT="0" marB="0"/>
                </a:tc>
                <a:extLst>
                  <a:ext uri="{0D108BD9-81ED-4DB2-BD59-A6C34878D82A}">
                    <a16:rowId xmlns:a16="http://schemas.microsoft.com/office/drawing/2014/main" val="3954073428"/>
                  </a:ext>
                </a:extLst>
              </a:tr>
              <a:tr h="8938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progresser dans la maîtrise de la langue française 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travailler le projet professionnel pour sécuriser les choix d’orientation et les parcours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pouvoir s’engager dans une poursuite d’études après le dispositif MLDS (majoritairement via une </a:t>
                      </a:r>
                      <a:r>
                        <a:rPr lang="fr-FR" sz="1200" dirty="0" err="1">
                          <a:effectLst/>
                        </a:rPr>
                        <a:t>rescolarisation</a:t>
                      </a:r>
                      <a:r>
                        <a:rPr lang="fr-FR" sz="1200" dirty="0">
                          <a:effectLst/>
                        </a:rPr>
                        <a:t> en lycée ou lycée professionnel car tous les EANA n’ont pas le statut administratif pour accéder à l’apprentissage).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358" marR="61358" marT="0" marB="0"/>
                </a:tc>
                <a:extLst>
                  <a:ext uri="{0D108BD9-81ED-4DB2-BD59-A6C34878D82A}">
                    <a16:rowId xmlns:a16="http://schemas.microsoft.com/office/drawing/2014/main" val="1532959989"/>
                  </a:ext>
                </a:extLst>
              </a:tr>
              <a:tr h="2207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formation initiale sous statut scolaire : le jeune a le statut d’</a:t>
                      </a:r>
                      <a:r>
                        <a:rPr lang="fr-FR" sz="1200" u="sng" dirty="0">
                          <a:effectLst/>
                        </a:rPr>
                        <a:t>élève</a:t>
                      </a:r>
                      <a:r>
                        <a:rPr lang="fr-FR" sz="1200" dirty="0">
                          <a:effectLst/>
                        </a:rPr>
                        <a:t> du LPO Gallieni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emploi du temps hebdomadaire modulaire articulé autour de l’acquisition du français (10 H de FLE hebdomadaires en moyenne) et de matières générales (mathématiques, anglais, histoire-géographie, EPS, arts plastiques…). 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ateliers transverses (méthodologie, aide aux démarches, mobilité, image de soi et valorisation des acquis personnels antérieurs, sorties culturelles, musique,  écriture fictionnelle ou journal de classe, laïcité-citoyenneté, info santé, égalité filles-garçons, etc…)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information métiers à travers partenariats et CIO + mini-stages de découverte et immersions de durée variable en établissements scolaires (EPLE support ou autres lycées, CFA, écoles) + stages en entreprise auprès de professionnels. Selon la période de l’année et les possibilités des structures.</a:t>
                      </a:r>
                      <a:endParaRPr lang="fr-FR" sz="105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</a:rPr>
                        <a:t>- préparation du DELF (diplôme d’études en langue française)</a:t>
                      </a:r>
                      <a:endParaRPr lang="fr-FR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1358" marR="61358" marT="0" marB="0"/>
                </a:tc>
                <a:extLst>
                  <a:ext uri="{0D108BD9-81ED-4DB2-BD59-A6C34878D82A}">
                    <a16:rowId xmlns:a16="http://schemas.microsoft.com/office/drawing/2014/main" val="598268300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264727" y="228600"/>
            <a:ext cx="35013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Cécile BROCHARD</a:t>
            </a:r>
          </a:p>
          <a:p>
            <a:r>
              <a:rPr lang="fr-FR" sz="1200" dirty="0"/>
              <a:t>Coordonnatrice du pôle MLDS EANA</a:t>
            </a:r>
          </a:p>
          <a:p>
            <a:r>
              <a:rPr lang="fr-FR" sz="1200" dirty="0"/>
              <a:t>Elèves allophones nouvellement arrivés</a:t>
            </a:r>
          </a:p>
          <a:p>
            <a:r>
              <a:rPr lang="fr-FR" sz="1200" dirty="0"/>
              <a:t>06 11 07 48 70</a:t>
            </a:r>
          </a:p>
          <a:p>
            <a:r>
              <a:rPr lang="fr-FR" sz="1200" u="sng" dirty="0">
                <a:hlinkClick r:id="rId2"/>
              </a:rPr>
              <a:t>cecile.brochard@ac-toulouse.fr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1310153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DRAIO Toulouse/ Pôle Persévérance-Rectorat de l'Académie de Toulouse            20/09/2023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54" y="885423"/>
            <a:ext cx="853514" cy="804742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sz="quarter" idx="14"/>
          </p:nvPr>
        </p:nvSpPr>
        <p:spPr>
          <a:xfrm>
            <a:off x="485187" y="1699832"/>
            <a:ext cx="7992888" cy="3529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rgbClr val="5FCBE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Circulaire de Persévérance et de lutte contre le décrochage scolaire</a:t>
            </a:r>
          </a:p>
          <a:p>
            <a:pPr marL="0" indent="0">
              <a:buNone/>
            </a:pP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Continuité des politiques publiques en matière de prévention dans la LDS et mise en place de l’OF.</a:t>
            </a: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Mise en place d’une culture de prévention et de prise en charge du décrochage dans chaque EPLE. </a:t>
            </a: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Repérage et remobilisation des élèves en risque de rupture ou de décrochage grâce au GPDS y compris les apprentis. 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Mobilisation des réseaux FOQUALE avec ouverture aux alliances éducatives.</a:t>
            </a:r>
          </a:p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Focus sur la réforme en lycée professionnel :</a:t>
            </a:r>
          </a:p>
          <a:p>
            <a:pPr marL="1258888" indent="-273050">
              <a:buFont typeface="Wingdings" panose="05000000000000000000" pitchFamily="2" charset="2"/>
              <a:buChar char="v"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Accompagnement 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innovant et personnalisé 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de chaque jeune vers un parcours de réussite</a:t>
            </a:r>
          </a:p>
          <a:p>
            <a:pPr marL="1258888" indent="-273050">
              <a:buFont typeface="Wingdings" panose="05000000000000000000" pitchFamily="2" charset="2"/>
              <a:buChar char="v"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TDO</a:t>
            </a:r>
          </a:p>
          <a:p>
            <a:pPr marL="1258888" indent="-273050">
              <a:buFont typeface="Wingdings" panose="05000000000000000000" pitchFamily="2" charset="2"/>
              <a:buChar char="v"/>
            </a:pP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Ambition Emploi</a:t>
            </a:r>
          </a:p>
          <a:p>
            <a:pPr marL="0" indent="0">
              <a:buNone/>
            </a:pPr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pPr lvl="0"/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46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Réseaux FOQUALE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DRAIO Toulouse/ Pôle Persévérance-Rectorat de l'Académie de Toulouse            20/09/2023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98" y="857250"/>
            <a:ext cx="853514" cy="6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4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78AC1E-56E0-18AA-C8A4-0F2DDF5F1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sz="4000" dirty="0"/>
              <a:t>Les missions de la MLDS :</a:t>
            </a:r>
            <a:br>
              <a:rPr lang="fr-FR" sz="4000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E985CB-26CB-920D-41A4-929106D986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0020" indent="0">
              <a:buNone/>
            </a:pPr>
            <a:endParaRPr lang="fr-FR" dirty="0"/>
          </a:p>
          <a:p>
            <a:r>
              <a:rPr lang="fr-FR" sz="3200" b="1" dirty="0"/>
              <a:t>1.  Faciliter les retours en formation </a:t>
            </a:r>
            <a:r>
              <a:rPr lang="fr-FR" sz="2800" dirty="0"/>
              <a:t>(prise en charge de jeunes &gt; 16 </a:t>
            </a:r>
            <a:r>
              <a:rPr lang="fr-FR" sz="2800" dirty="0" smtClean="0"/>
              <a:t>ans déscolarisés) </a:t>
            </a:r>
            <a:endParaRPr lang="fr-FR" sz="2800" dirty="0"/>
          </a:p>
          <a:p>
            <a:pPr marL="160020" indent="0">
              <a:buNone/>
            </a:pPr>
            <a:endParaRPr lang="fr-FR" dirty="0"/>
          </a:p>
          <a:p>
            <a:r>
              <a:rPr lang="fr-FR" sz="3200" b="1" dirty="0"/>
              <a:t>2. Prévenir les sorties prématurées </a:t>
            </a:r>
            <a:r>
              <a:rPr lang="fr-FR" sz="3200" b="1" dirty="0" smtClean="0"/>
              <a:t>     </a:t>
            </a:r>
            <a:r>
              <a:rPr lang="fr-FR" dirty="0" smtClean="0"/>
              <a:t>( </a:t>
            </a:r>
            <a:r>
              <a:rPr lang="fr-FR" sz="2800" dirty="0"/>
              <a:t>conseil et intervention sur le Bassin de référence dans le domaine de la prévention du DS)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CA1ADC-60B4-C1D2-7B89-30676AA637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81006803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724550" y="6143284"/>
            <a:ext cx="7123814" cy="423415"/>
          </a:xfrm>
        </p:spPr>
        <p:txBody>
          <a:bodyPr/>
          <a:lstStyle/>
          <a:p>
            <a:r>
              <a:rPr lang="fr-FR" dirty="0"/>
              <a:t>DRAIO Toulouse/ Pôle Persévérance-Rectorat de l'Académie de Toulouse            20/09/2023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683569" y="1372112"/>
            <a:ext cx="4484407" cy="3054487"/>
            <a:chOff x="591838" y="151692"/>
            <a:chExt cx="4484407" cy="322000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Organigramme : Alternative 8"/>
            <p:cNvSpPr/>
            <p:nvPr/>
          </p:nvSpPr>
          <p:spPr>
            <a:xfrm>
              <a:off x="595591" y="1382514"/>
              <a:ext cx="4480654" cy="938688"/>
            </a:xfrm>
            <a:prstGeom prst="flowChartAlternate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C’est la réponse de l’Education Nationale à la </a:t>
              </a:r>
            </a:p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.Prévention </a:t>
              </a:r>
            </a:p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.Intervention</a:t>
              </a:r>
            </a:p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.Remédiation</a:t>
              </a:r>
            </a:p>
          </p:txBody>
        </p:sp>
        <p:sp>
          <p:nvSpPr>
            <p:cNvPr id="10" name="Organigramme : Alternative 9"/>
            <p:cNvSpPr/>
            <p:nvPr/>
          </p:nvSpPr>
          <p:spPr>
            <a:xfrm>
              <a:off x="591838" y="2446972"/>
              <a:ext cx="4480654" cy="446360"/>
            </a:xfrm>
            <a:prstGeom prst="flowChartAlternate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Maillage du 31 pour la rentrée scolaire 2023/2024</a:t>
              </a:r>
            </a:p>
          </p:txBody>
        </p:sp>
        <p:sp>
          <p:nvSpPr>
            <p:cNvPr id="11" name="Organigramme : Alternative 10"/>
            <p:cNvSpPr/>
            <p:nvPr/>
          </p:nvSpPr>
          <p:spPr>
            <a:xfrm>
              <a:off x="591838" y="3019102"/>
              <a:ext cx="4464496" cy="352593"/>
            </a:xfrm>
            <a:prstGeom prst="flowChartAlternateProcess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Evolution des PSAD</a:t>
              </a:r>
            </a:p>
          </p:txBody>
        </p:sp>
        <p:sp>
          <p:nvSpPr>
            <p:cNvPr id="12" name="Organigramme : Alternative 11"/>
            <p:cNvSpPr/>
            <p:nvPr/>
          </p:nvSpPr>
          <p:spPr>
            <a:xfrm>
              <a:off x="2147808" y="151692"/>
              <a:ext cx="1352556" cy="323166"/>
            </a:xfrm>
            <a:prstGeom prst="flowChartAlternateProcess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POURQUOI?</a:t>
              </a:r>
            </a:p>
          </p:txBody>
        </p:sp>
      </p:grpSp>
      <p:sp>
        <p:nvSpPr>
          <p:cNvPr id="41" name="Rectangle à coins arrondis 40"/>
          <p:cNvSpPr/>
          <p:nvPr/>
        </p:nvSpPr>
        <p:spPr>
          <a:xfrm>
            <a:off x="683568" y="1849371"/>
            <a:ext cx="4464496" cy="5613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Réactivation dès la rentrée2022 dans la plupart des départements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6264188" y="2956265"/>
            <a:ext cx="1584176" cy="48538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Responsables FOQUALE</a:t>
            </a:r>
          </a:p>
        </p:txBody>
      </p:sp>
      <p:sp>
        <p:nvSpPr>
          <p:cNvPr id="20" name="Rectangle à coins arrondis 19"/>
          <p:cNvSpPr/>
          <p:nvPr/>
        </p:nvSpPr>
        <p:spPr>
          <a:xfrm>
            <a:off x="5616116" y="3784721"/>
            <a:ext cx="2808312" cy="144447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105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membres du réseau FOQUALE</a:t>
            </a:r>
          </a:p>
          <a:p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Proviseur de Lycée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DCIO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Coordonnateurs MLDS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Alliances Educatives (ML- GRETA- E2C…)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5940152" y="2144702"/>
            <a:ext cx="2160240" cy="4530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Sous la responsabilité du pilote départemental  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DASEN-IEN-IO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7020272" y="27089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7020272" y="3509640"/>
            <a:ext cx="0" cy="1880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675489" y="4550791"/>
            <a:ext cx="4480654" cy="67840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dynamique de réseaux dans la lutte contre le décrochage en lien avec la réforme des lycées Pro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63408"/>
            <a:ext cx="853514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08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59999" y="2492896"/>
            <a:ext cx="8532481" cy="2895376"/>
          </a:xfrm>
          <a:ln>
            <a:noFill/>
          </a:ln>
        </p:spPr>
        <p:txBody>
          <a:bodyPr>
            <a:normAutofit fontScale="90000"/>
          </a:bodyPr>
          <a:lstStyle/>
          <a:p>
            <a:pPr marL="457200" indent="-457200">
              <a:buFont typeface="Calibri" panose="020F0502020204030204" pitchFamily="34" charset="0"/>
              <a:buChar char="•"/>
            </a:pP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fr-FR" sz="27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sur des dispositifs innovants de Lutte contre </a:t>
            </a:r>
            <a:br>
              <a:rPr lang="fr-FR" sz="27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le décrochage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/>
              <a:t/>
            </a:r>
            <a:br>
              <a:rPr lang="fr-FR" dirty="0"/>
            </a:br>
            <a:r>
              <a:rPr lang="fr-FR" dirty="0">
                <a:solidFill>
                  <a:schemeClr val="tx1"/>
                </a:solidFill>
              </a:rPr>
              <a:t>		</a:t>
            </a:r>
            <a:r>
              <a:rPr lang="fr-FR" dirty="0"/>
              <a:t>			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>    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sz="1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585276" cy="365125"/>
          </a:xfrm>
        </p:spPr>
        <p:txBody>
          <a:bodyPr/>
          <a:lstStyle/>
          <a:p>
            <a:r>
              <a:rPr lang="fr-FR" dirty="0"/>
              <a:t>DRAIO Toulouse/ Pôle Persévérance-Rectorat de l'Académie de Toulouse            20/09/2023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98" y="857250"/>
            <a:ext cx="853514" cy="699542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645024"/>
            <a:ext cx="1872208" cy="87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82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955666" cy="365125"/>
          </a:xfrm>
        </p:spPr>
        <p:txBody>
          <a:bodyPr/>
          <a:lstStyle/>
          <a:p>
            <a:r>
              <a:rPr lang="fr-FR" dirty="0"/>
              <a:t>DRAIO Toulouse/ Pôle Persévérance-Rectorat de l'Académie de Toulouse            20/09/2023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98" y="857250"/>
            <a:ext cx="853514" cy="6995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9569" y="1700809"/>
            <a:ext cx="709232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Tous Droits Ouverts</a:t>
            </a:r>
          </a:p>
          <a:p>
            <a:r>
              <a:rPr lang="fr-FR" sz="11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Circulaire du 18 juillet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6755" y="2321879"/>
            <a:ext cx="7500718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Deux expérimentations TDO convaincantes sur l’académie de Toulouse (Tarn et Tarn-et-Garonne).</a:t>
            </a:r>
          </a:p>
          <a:p>
            <a:pPr algn="just">
              <a:spcAft>
                <a:spcPts val="1000"/>
              </a:spcAft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Demande de généralisation à la rentrée scolaire 2023.</a:t>
            </a:r>
          </a:p>
          <a:p>
            <a:pPr algn="just"/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 sein du lycée, le GPDS identifie les élèves pour qui la réponse EN n’est pas suffisante:</a:t>
            </a:r>
          </a:p>
          <a:p>
            <a:pPr algn="just"/>
            <a:endParaRPr lang="fr-FR" sz="12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L’élève garde son statut scolaire mais ouverture du parcours de remédiation.</a:t>
            </a:r>
          </a:p>
          <a:p>
            <a:pPr algn="just"/>
            <a:endParaRPr lang="fr-FR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Tous droits ouverts est une palette élargie de solutions de remobilisation pour les élèves en voie de décrochage.  </a:t>
            </a:r>
          </a:p>
          <a:p>
            <a:pPr algn="just">
              <a:spcAft>
                <a:spcPts val="1000"/>
              </a:spcAft>
            </a:pPr>
            <a:r>
              <a:rPr lang="fr-FR" sz="1200" b="1" dirty="0">
                <a:latin typeface="Calibri" panose="020F0502020204030204" pitchFamily="34" charset="0"/>
                <a:cs typeface="Calibri" panose="020F0502020204030204" pitchFamily="34" charset="0"/>
              </a:rPr>
              <a:t>PAFI-DO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: Un parcours aménagé de la formation initiale (PAFI+), en intégrant des partenaires hors éducation nationale. </a:t>
            </a:r>
          </a:p>
          <a:p>
            <a:pPr algn="just">
              <a:spcAft>
                <a:spcPts val="1000"/>
              </a:spcAft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 élèves volontaires peuvent désormais</a:t>
            </a:r>
            <a: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rejoindre une structure de proximité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sous convention 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(mission locale, école de la deuxième chance, centre EPIDE, CFA, Afpa avec la promo 16-18, etc.) </a:t>
            </a:r>
            <a: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tout en maintenant l’ensemble de leurs droits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pour quatre mois maximum.</a:t>
            </a:r>
            <a:endParaRPr lang="fr-FR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089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757250"/>
            <a:ext cx="8424000" cy="720000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 parcours Ambition emploi au lycée professionnel</a:t>
            </a:r>
            <a: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fr-FR" sz="13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Arrêté du 18 juillet / vademecum </a:t>
            </a:r>
            <a:r>
              <a:rPr lang="fr-FR" sz="13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3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300" b="1" u="sng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https://eduscol.education.fr/897/prevention-et-lutte-contre-le-decrochage</a:t>
            </a:r>
            <a:r>
              <a:rPr lang="fr-FR" sz="13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)</a:t>
            </a:r>
            <a: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sz="11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sz="1100" u="sn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8209936" cy="365125"/>
          </a:xfrm>
        </p:spPr>
        <p:txBody>
          <a:bodyPr/>
          <a:lstStyle/>
          <a:p>
            <a:r>
              <a:rPr lang="fr-FR" dirty="0"/>
              <a:t>DRAIO Toulouse/ Pôle Persévérance-Rectorat de l'Académie de Toulouse            20/09/2023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359998" y="2477250"/>
            <a:ext cx="7020314" cy="2790000"/>
          </a:xfrm>
        </p:spPr>
        <p:txBody>
          <a:bodyPr>
            <a:normAutofit/>
          </a:bodyPr>
          <a:lstStyle/>
          <a:p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Dispositif qui permettra aux élèves sortant du lycée, diplômés ou non:</a:t>
            </a:r>
          </a:p>
          <a:p>
            <a:pPr indent="-76200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conserver leur statut d’élève pendant 4 mois maximum</a:t>
            </a:r>
          </a:p>
          <a:p>
            <a:pPr indent="-76200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bénéficier de différents dispositifs : stages, rencontres avec des recruteurs, mission locale…</a:t>
            </a:r>
          </a:p>
          <a:p>
            <a:pPr marL="90488" indent="0">
              <a:buNone/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L’établissement d’origine doit proposer des entretiens de situation avec </a:t>
            </a:r>
            <a:r>
              <a:rPr lang="fr-FR"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chef d’établissement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Psy-EN, ML,  coordonnateur MLDS</a:t>
            </a:r>
          </a:p>
          <a:p>
            <a:pPr marL="171450" indent="-171450">
              <a:buFontTx/>
              <a:buChar char="-"/>
            </a:pPr>
            <a:endParaRPr lang="fr-FR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l’issue des 4 mois, ceux qui demeureraient sans solution se verront proposer un CEJ par la ML.</a:t>
            </a:r>
          </a:p>
          <a:p>
            <a:pPr marL="0" indent="0">
              <a:buNone/>
            </a:pPr>
            <a:endParaRPr lang="fr-FR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52508"/>
            <a:ext cx="853514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66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8766048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3200" dirty="0"/>
              <a:t>1. Faciliter les retours en formation </a:t>
            </a:r>
            <a:endParaRPr sz="3200"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body" idx="1"/>
          </p:nvPr>
        </p:nvSpPr>
        <p:spPr>
          <a:xfrm>
            <a:off x="338962" y="1881963"/>
            <a:ext cx="8479511" cy="4125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4"/>
              <a:buNone/>
            </a:pPr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Prise en charge de jeunes &gt; 16 ans déscolarisés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4"/>
              <a:buNone/>
            </a:pPr>
            <a:endParaRPr sz="31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91440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0260"/>
              <a:buFont typeface="Wingdings" panose="05000000000000000000" pitchFamily="2" charset="2"/>
              <a:buChar char="Ø"/>
            </a:pPr>
            <a:r>
              <a:rPr lang="fr-FR" sz="2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Dispositif d’accueil et de </a:t>
            </a:r>
            <a:r>
              <a:rPr lang="fr-FR" sz="2600" u="sng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remobilisation / de remédiation </a:t>
            </a:r>
            <a:r>
              <a:rPr lang="fr-FR" sz="2200" b="1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r>
              <a:rPr lang="fr-FR" sz="2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pour des </a:t>
            </a:r>
            <a:r>
              <a:rPr lang="fr-FR" sz="2600" dirty="0" smtClea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jeunes sortis </a:t>
            </a:r>
            <a:r>
              <a:rPr lang="fr-FR" sz="2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du système </a:t>
            </a:r>
            <a:r>
              <a:rPr lang="fr-FR" sz="2600" dirty="0" smtClea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scolaire sans </a:t>
            </a:r>
            <a:r>
              <a:rPr lang="fr-FR" sz="2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qualification (après étude des dossiers en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PSAD*</a:t>
            </a:r>
            <a:r>
              <a:rPr lang="fr-FR" sz="26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; 1 fois  toutes les 3 semaines)</a:t>
            </a:r>
            <a:endParaRPr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None/>
            </a:pPr>
            <a:r>
              <a:rPr lang="fr-FR" sz="24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</a:t>
            </a:r>
            <a:endParaRPr lang="fr-FR" sz="20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Font typeface="Wingdings" panose="05000000000000000000" pitchFamily="2" charset="2"/>
              <a:buChar char="ü"/>
            </a:pPr>
            <a:r>
              <a:rPr lang="fr-FR" sz="23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3 pôles à Toulouse / 1 pôle à Colomiers (ouverture RS 23)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Font typeface="Wingdings" panose="05000000000000000000" pitchFamily="2" charset="2"/>
              <a:buChar char="ü"/>
            </a:pPr>
            <a:r>
              <a:rPr lang="fr-FR" sz="23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 pôle à Muret + 1 pôle à </a:t>
            </a:r>
            <a:r>
              <a:rPr lang="fr-FR" sz="2300" dirty="0" smtClea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Gourdan-Polignan </a:t>
            </a:r>
            <a:endParaRPr lang="fr-FR" sz="23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None/>
            </a:pPr>
            <a:endParaRPr lang="fr-FR" sz="23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Font typeface="Wingdings" panose="05000000000000000000" pitchFamily="2" charset="2"/>
              <a:buChar char="ü"/>
            </a:pPr>
            <a:r>
              <a:rPr lang="fr-FR" sz="23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 pôle allophone : </a:t>
            </a:r>
            <a:r>
              <a:rPr lang="fr-FR" sz="2300" dirty="0" smtClea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J. Gallieni</a:t>
            </a:r>
            <a:endParaRPr lang="fr-FR" sz="23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Font typeface="Wingdings" panose="05000000000000000000" pitchFamily="2" charset="2"/>
              <a:buChar char="ü"/>
            </a:pPr>
            <a:r>
              <a:rPr lang="fr-FR" sz="23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 Lycée Nouvelle Chance </a:t>
            </a:r>
            <a:r>
              <a:rPr lang="fr-FR" sz="2300" dirty="0" smtClea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: </a:t>
            </a:r>
            <a:r>
              <a:rPr lang="fr-FR" sz="23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R. Naves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863"/>
              <a:buNone/>
            </a:pPr>
            <a:endParaRPr lang="fr-FR" sz="23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19087" lvl="0" indent="-319087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193"/>
              <a:buNone/>
            </a:pPr>
            <a:endParaRPr sz="1925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611"/>
              <a:buNone/>
            </a:pPr>
            <a:endParaRPr sz="26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/>
              <a:t>2</a:t>
            </a:r>
            <a:endParaRPr dirty="0"/>
          </a:p>
        </p:txBody>
      </p:sp>
      <p:sp>
        <p:nvSpPr>
          <p:cNvPr id="90" name="Google Shape;90;p2"/>
          <p:cNvSpPr txBox="1"/>
          <p:nvPr/>
        </p:nvSpPr>
        <p:spPr>
          <a:xfrm>
            <a:off x="762000" y="6400800"/>
            <a:ext cx="52231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b="0" i="1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* Plateforme de Suivi et d’Appui aux Décrocheurs</a:t>
            </a:r>
            <a:endParaRPr sz="1600" b="0" i="1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672D4FBF-7807-9DB3-09EC-61F84B2CDE76}"/>
              </a:ext>
            </a:extLst>
          </p:cNvPr>
          <p:cNvSpPr/>
          <p:nvPr/>
        </p:nvSpPr>
        <p:spPr>
          <a:xfrm>
            <a:off x="233916" y="1909468"/>
            <a:ext cx="528084" cy="3977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Google Shape;98;p3">
            <a:extLst>
              <a:ext uri="{FF2B5EF4-FFF2-40B4-BE49-F238E27FC236}">
                <a16:creationId xmlns:a16="http://schemas.microsoft.com/office/drawing/2014/main" id="{3C6F99A1-E3EE-EB8D-109B-6084603244A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0137" y="142876"/>
            <a:ext cx="771137" cy="59054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"/>
          <p:cNvSpPr txBox="1">
            <a:spLocks noGrp="1"/>
          </p:cNvSpPr>
          <p:nvPr>
            <p:ph type="title"/>
          </p:nvPr>
        </p:nvSpPr>
        <p:spPr>
          <a:xfrm>
            <a:off x="116859" y="-41069"/>
            <a:ext cx="8658262" cy="1180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3600" dirty="0"/>
              <a:t>1</a:t>
            </a:r>
            <a:r>
              <a:rPr lang="fr-FR" dirty="0"/>
              <a:t>. </a:t>
            </a:r>
            <a:r>
              <a:rPr lang="fr-FR" sz="3600" dirty="0"/>
              <a:t>Faciliter les retours en formation </a:t>
            </a:r>
            <a:endParaRPr sz="2400" dirty="0"/>
          </a:p>
        </p:txBody>
      </p:sp>
      <p:sp>
        <p:nvSpPr>
          <p:cNvPr id="148" name="Google Shape;148;p4"/>
          <p:cNvSpPr txBox="1">
            <a:spLocks noGrp="1"/>
          </p:cNvSpPr>
          <p:nvPr>
            <p:ph type="body" idx="1"/>
          </p:nvPr>
        </p:nvSpPr>
        <p:spPr>
          <a:xfrm>
            <a:off x="485738" y="1516064"/>
            <a:ext cx="8658262" cy="5297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19088" lvl="0" indent="-31908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59999"/>
              <a:buNone/>
            </a:pPr>
            <a:endParaRPr lang="fr-FR" sz="9600" b="1" dirty="0">
              <a:latin typeface="Calibri"/>
              <a:ea typeface="Calibri"/>
              <a:cs typeface="Calibri"/>
              <a:sym typeface="Calibri"/>
            </a:endParaRPr>
          </a:p>
          <a:p>
            <a:pPr marL="319088" lvl="0" indent="-31908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59999"/>
              <a:buNone/>
            </a:pPr>
            <a:r>
              <a:rPr lang="fr-FR" sz="9600" b="1" dirty="0">
                <a:latin typeface="Calibri"/>
                <a:ea typeface="Calibri"/>
                <a:cs typeface="Calibri"/>
                <a:sym typeface="Calibri"/>
              </a:rPr>
              <a:t>La remobilisation sur le pôle MLDS Déodat de Séverac :</a:t>
            </a:r>
          </a:p>
          <a:p>
            <a:pPr marL="319088" lvl="0" indent="-31908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59999"/>
              <a:buNone/>
            </a:pPr>
            <a:endParaRPr lang="fr-FR" sz="9600" b="1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SzPct val="59999"/>
              <a:buNone/>
            </a:pPr>
            <a:r>
              <a:rPr lang="fr-FR" sz="8000" b="1" dirty="0">
                <a:latin typeface="Calibri"/>
                <a:ea typeface="Calibri"/>
                <a:cs typeface="Calibri"/>
                <a:sym typeface="Calibri"/>
              </a:rPr>
              <a:t> Contenus et objectifs :</a:t>
            </a:r>
            <a:endParaRPr lang="fr-FR" sz="2400" dirty="0">
              <a:ea typeface="Calibri"/>
              <a:cs typeface="Calibri"/>
            </a:endParaRPr>
          </a:p>
          <a:p>
            <a:pPr marL="319088" lvl="0" indent="-319088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ct val="59999"/>
              <a:buNone/>
            </a:pPr>
            <a:endParaRPr lang="fr-FR" sz="3800" b="1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9088" lvl="0" indent="-319088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ct val="59999"/>
              <a:buFont typeface="Wingdings" pitchFamily="2" charset="2"/>
              <a:buChar char="Ø"/>
            </a:pPr>
            <a:r>
              <a:rPr lang="fr-FR" sz="7200" b="1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 une </a:t>
            </a:r>
            <a:r>
              <a:rPr lang="fr-FR" sz="7200" b="1" dirty="0">
                <a:latin typeface="Calibri"/>
                <a:ea typeface="Calibri"/>
                <a:cs typeface="Calibri"/>
                <a:sym typeface="Calibri"/>
              </a:rPr>
              <a:t>douzaine </a:t>
            </a:r>
            <a:r>
              <a:rPr lang="fr-FR" sz="7200" b="1" dirty="0" smtClean="0">
                <a:latin typeface="Calibri"/>
                <a:ea typeface="Calibri"/>
                <a:cs typeface="Calibri"/>
                <a:sym typeface="Calibri"/>
              </a:rPr>
              <a:t>environ d’heures </a:t>
            </a:r>
            <a:r>
              <a:rPr lang="fr-FR" sz="7200" b="1" dirty="0">
                <a:latin typeface="Calibri"/>
                <a:ea typeface="Calibri"/>
                <a:cs typeface="Calibri"/>
                <a:sym typeface="Calibri"/>
              </a:rPr>
              <a:t>par semaine </a:t>
            </a: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en classe pour :</a:t>
            </a: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évaluer le niveau </a:t>
            </a:r>
            <a:r>
              <a:rPr lang="fr-FR" sz="7200" dirty="0" smtClean="0">
                <a:latin typeface="Calibri"/>
                <a:ea typeface="Calibri"/>
                <a:cs typeface="Calibri"/>
                <a:sym typeface="Calibri"/>
              </a:rPr>
              <a:t>scolaire, consolider les acquis</a:t>
            </a: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redonner confiance dans la capacité à </a:t>
            </a:r>
            <a:r>
              <a:rPr lang="fr-FR" sz="7200" dirty="0" smtClean="0">
                <a:latin typeface="Calibri"/>
                <a:ea typeface="Calibri"/>
                <a:cs typeface="Calibri"/>
                <a:sym typeface="Calibri"/>
              </a:rPr>
              <a:t>apprendre</a:t>
            </a: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 smtClean="0">
                <a:latin typeface="Calibri"/>
                <a:ea typeface="Calibri"/>
                <a:cs typeface="Calibri"/>
                <a:sym typeface="Calibri"/>
              </a:rPr>
              <a:t>« réengager le jeune dans l’Ecole par l’Ecole » </a:t>
            </a:r>
            <a:r>
              <a:rPr lang="fr-FR" sz="5600" dirty="0" smtClean="0">
                <a:latin typeface="Calibri"/>
                <a:ea typeface="Calibri"/>
                <a:cs typeface="Calibri"/>
                <a:sym typeface="Calibri"/>
              </a:rPr>
              <a:t>(Circulaire académique 2017)</a:t>
            </a:r>
            <a:endParaRPr lang="fr-FR" sz="5600" dirty="0">
              <a:latin typeface="Calibri"/>
              <a:ea typeface="Calibri"/>
              <a:cs typeface="Calibri"/>
              <a:sym typeface="Calibri"/>
            </a:endParaRP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travailler l’intégration dans le groupe</a:t>
            </a:r>
          </a:p>
          <a:p>
            <a:pPr marL="319088" indent="-319088">
              <a:lnSpc>
                <a:spcPct val="120000"/>
              </a:lnSpc>
              <a:buSzPct val="59999"/>
            </a:pPr>
            <a:endParaRPr lang="fr-FR" sz="4400" dirty="0"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une </a:t>
            </a:r>
            <a:r>
              <a:rPr lang="fr-FR" sz="7200" b="1" dirty="0">
                <a:latin typeface="Calibri"/>
                <a:ea typeface="Calibri"/>
                <a:cs typeface="Calibri"/>
                <a:sym typeface="Calibri"/>
              </a:rPr>
              <a:t>pédagogie adaptée avec une équipe d’enseignants motivés</a:t>
            </a: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construction d’un </a:t>
            </a:r>
            <a:r>
              <a:rPr lang="fr-FR" sz="7200" b="1" dirty="0">
                <a:latin typeface="Calibri"/>
                <a:ea typeface="Calibri"/>
                <a:cs typeface="Calibri"/>
                <a:sym typeface="Calibri"/>
              </a:rPr>
              <a:t>parcours individualisé </a:t>
            </a: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(EDT modulable, suivi hebdomadaire    coordonnatrice…)</a:t>
            </a:r>
            <a:endParaRPr lang="fr-FR" sz="7200" b="1" dirty="0"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r>
              <a:rPr lang="fr-FR" sz="7200" b="1" dirty="0">
                <a:latin typeface="Calibri"/>
                <a:cs typeface="Calibri"/>
                <a:sym typeface="Calibri"/>
              </a:rPr>
              <a:t>accompagnement à la construction d’un projet d’orientation </a:t>
            </a:r>
            <a:r>
              <a:rPr lang="fr-FR" sz="7200" b="1" u="sng" dirty="0">
                <a:latin typeface="Calibri"/>
                <a:cs typeface="Calibri"/>
                <a:sym typeface="Calibri"/>
              </a:rPr>
              <a:t>réaliste</a:t>
            </a:r>
            <a:r>
              <a:rPr lang="fr-FR" sz="7200" b="1" dirty="0">
                <a:latin typeface="Calibri"/>
                <a:cs typeface="Calibri"/>
                <a:sym typeface="Calibri"/>
              </a:rPr>
              <a:t> </a:t>
            </a:r>
            <a:r>
              <a:rPr lang="fr-FR" sz="7200" dirty="0">
                <a:latin typeface="Calibri"/>
                <a:cs typeface="Calibri"/>
                <a:sym typeface="Calibri"/>
              </a:rPr>
              <a:t>(stages de découverte, mini-stages en LP ou CFA, mentorat AFDET …)</a:t>
            </a: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120000"/>
              </a:lnSpc>
              <a:buSzPct val="59999"/>
              <a:buNone/>
            </a:pPr>
            <a:endParaRPr lang="fr-FR" sz="7200" dirty="0">
              <a:latin typeface="Calibri"/>
              <a:ea typeface="Calibri"/>
              <a:cs typeface="Calibri"/>
              <a:sym typeface="Calibri"/>
            </a:endParaRP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différenciation pédagogique, </a:t>
            </a: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évaluation positive,</a:t>
            </a:r>
          </a:p>
          <a:p>
            <a:pPr marL="776288" lvl="1" indent="-319088">
              <a:lnSpc>
                <a:spcPct val="120000"/>
              </a:lnSpc>
              <a:buSzPct val="59999"/>
              <a:buFont typeface="Arial" pitchFamily="34" charset="0"/>
              <a:buChar char="•"/>
            </a:pPr>
            <a:r>
              <a:rPr lang="fr-FR" sz="7200" dirty="0">
                <a:latin typeface="Calibri"/>
                <a:ea typeface="Calibri"/>
                <a:cs typeface="Calibri"/>
                <a:sym typeface="Calibri"/>
              </a:rPr>
              <a:t>petits  groupes</a:t>
            </a:r>
            <a:endParaRPr lang="fr-FR" sz="7200" dirty="0">
              <a:ea typeface="Calibri"/>
              <a:cs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None/>
            </a:pPr>
            <a:endParaRPr lang="fr-FR" sz="3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19088" indent="-319088">
              <a:lnSpc>
                <a:spcPct val="120000"/>
              </a:lnSpc>
              <a:buSzPct val="59999"/>
              <a:buFont typeface="Wingdings" pitchFamily="2" charset="2"/>
              <a:buChar char="Ø"/>
            </a:pPr>
            <a:endParaRPr lang="fr-FR" sz="4800" b="1" dirty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149" name="Google Shape;14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4368" y="207962"/>
            <a:ext cx="890753" cy="68215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" name="Google Shape;96;p3">
            <a:extLst>
              <a:ext uri="{FF2B5EF4-FFF2-40B4-BE49-F238E27FC236}">
                <a16:creationId xmlns:a16="http://schemas.microsoft.com/office/drawing/2014/main" id="{AACDA911-6598-7AFB-F51B-8823E0420E7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85000"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dirty="0" smtClean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185719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4DABF-41E3-7651-6792-9AA4AD0C8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06582" y="152400"/>
            <a:ext cx="10418618" cy="1066800"/>
          </a:xfrm>
        </p:spPr>
        <p:txBody>
          <a:bodyPr/>
          <a:lstStyle/>
          <a:p>
            <a:r>
              <a:rPr lang="fr-FR" sz="2800" dirty="0" smtClean="0">
                <a:cs typeface="Calibri" panose="020F0502020204030204" pitchFamily="34" charset="0"/>
              </a:rPr>
              <a:t>        1. Faciliter </a:t>
            </a:r>
            <a:r>
              <a:rPr lang="fr-FR" sz="2800" dirty="0">
                <a:cs typeface="Calibri" panose="020F0502020204030204" pitchFamily="34" charset="0"/>
              </a:rPr>
              <a:t>les retours en formation : quelques </a:t>
            </a:r>
            <a:r>
              <a:rPr lang="fr-FR" sz="2800" dirty="0" smtClean="0">
                <a:cs typeface="Calibri" panose="020F0502020204030204" pitchFamily="34" charset="0"/>
              </a:rPr>
              <a:t>chiffres</a:t>
            </a:r>
            <a:br>
              <a:rPr lang="fr-FR" sz="2800" dirty="0" smtClean="0">
                <a:cs typeface="Calibri" panose="020F0502020204030204" pitchFamily="34" charset="0"/>
              </a:rPr>
            </a:br>
            <a:r>
              <a:rPr lang="fr-FR" sz="3200" dirty="0" smtClean="0">
                <a:cs typeface="Calibri" panose="020F0502020204030204" pitchFamily="34" charset="0"/>
              </a:rPr>
              <a:t>                                                             </a:t>
            </a:r>
            <a:r>
              <a:rPr lang="fr-FR" sz="2400" dirty="0" smtClean="0">
                <a:cs typeface="Calibri" panose="020F0502020204030204" pitchFamily="34" charset="0"/>
              </a:rPr>
              <a:t>(</a:t>
            </a:r>
            <a:r>
              <a:rPr lang="fr-FR" sz="2400" dirty="0">
                <a:cs typeface="Calibri" panose="020F0502020204030204" pitchFamily="34" charset="0"/>
              </a:rPr>
              <a:t>données 2022- 23</a:t>
            </a:r>
            <a:r>
              <a:rPr lang="fr-FR" sz="2000" dirty="0">
                <a:cs typeface="Calibri" panose="020F0502020204030204" pitchFamily="34" charset="0"/>
              </a:rPr>
              <a:t>)</a:t>
            </a:r>
            <a:endParaRPr lang="fr-FR" sz="1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2FBBE8-0141-1543-A6B2-8CEFF1EF91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80754" y="2160590"/>
            <a:ext cx="2902689" cy="4468810"/>
          </a:xfrm>
        </p:spPr>
        <p:txBody>
          <a:bodyPr/>
          <a:lstStyle/>
          <a:p>
            <a:r>
              <a:rPr lang="fr-FR" sz="2000" dirty="0">
                <a:latin typeface="Arial"/>
              </a:rPr>
              <a:t>PSAD Toulouse et </a:t>
            </a:r>
            <a:r>
              <a:rPr lang="fr-FR" sz="2000" dirty="0" smtClean="0">
                <a:latin typeface="Arial"/>
              </a:rPr>
              <a:t>Haute-Garonne (hors Comminges) </a:t>
            </a:r>
            <a:r>
              <a:rPr lang="fr-FR" sz="2000" dirty="0">
                <a:latin typeface="Arial"/>
              </a:rPr>
              <a:t>: </a:t>
            </a:r>
            <a:r>
              <a:rPr lang="fr-FR" sz="2000" dirty="0">
                <a:solidFill>
                  <a:srgbClr val="FF0000"/>
                </a:solidFill>
                <a:latin typeface="Arial"/>
              </a:rPr>
              <a:t>219 </a:t>
            </a:r>
            <a:r>
              <a:rPr lang="fr-FR" sz="2000" dirty="0">
                <a:latin typeface="Arial"/>
              </a:rPr>
              <a:t>situations traitées </a:t>
            </a:r>
          </a:p>
          <a:p>
            <a:r>
              <a:rPr lang="fr-FR" sz="2000" dirty="0">
                <a:latin typeface="Arial"/>
              </a:rPr>
              <a:t>Dont</a:t>
            </a:r>
            <a:r>
              <a:rPr lang="fr-FR" sz="2400" dirty="0">
                <a:latin typeface="Arial"/>
              </a:rPr>
              <a:t> </a:t>
            </a:r>
            <a:r>
              <a:rPr lang="fr-FR" sz="2000" dirty="0">
                <a:solidFill>
                  <a:srgbClr val="FF0000"/>
                </a:solidFill>
                <a:latin typeface="Arial"/>
              </a:rPr>
              <a:t>110 inscriptions MLDS</a:t>
            </a:r>
            <a:r>
              <a:rPr lang="fr-FR" sz="2000" dirty="0">
                <a:latin typeface="Arial"/>
              </a:rPr>
              <a:t> </a:t>
            </a:r>
            <a:endParaRPr lang="fr-FR" sz="2000" dirty="0" smtClean="0">
              <a:latin typeface="Arial"/>
            </a:endParaRPr>
          </a:p>
          <a:p>
            <a:pPr marL="118110" indent="0">
              <a:buNone/>
            </a:pPr>
            <a:r>
              <a:rPr lang="fr-FR" sz="2000">
                <a:latin typeface="Arial"/>
              </a:rPr>
              <a:t> </a:t>
            </a:r>
            <a:r>
              <a:rPr lang="fr-FR" sz="2000" smtClean="0">
                <a:latin typeface="Arial"/>
              </a:rPr>
              <a:t>   </a:t>
            </a:r>
            <a:endParaRPr lang="fr-FR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37708F9-F404-7DA0-7962-3D718E3CE27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96942034"/>
              </p:ext>
            </p:extLst>
          </p:nvPr>
        </p:nvGraphicFramePr>
        <p:xfrm>
          <a:off x="2838893" y="1988288"/>
          <a:ext cx="6305107" cy="4641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3256EFB6-3298-DC85-40B2-6B53EE03E593}"/>
              </a:ext>
            </a:extLst>
          </p:cNvPr>
          <p:cNvSpPr txBox="1"/>
          <p:nvPr/>
        </p:nvSpPr>
        <p:spPr>
          <a:xfrm>
            <a:off x="3311912" y="1599088"/>
            <a:ext cx="5352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Origine des jeunes positionnés sur les PSAD 31 et Toulouse</a:t>
            </a:r>
            <a:endParaRPr lang="fr-FR" sz="1800" dirty="0"/>
          </a:p>
        </p:txBody>
      </p:sp>
      <p:sp>
        <p:nvSpPr>
          <p:cNvPr id="7" name="Google Shape;147;p4"/>
          <p:cNvSpPr txBox="1">
            <a:spLocks noGrp="1"/>
          </p:cNvSpPr>
          <p:nvPr>
            <p:ph type="sldNum" idx="12"/>
          </p:nvPr>
        </p:nvSpPr>
        <p:spPr>
          <a:xfrm>
            <a:off x="0" y="1219201"/>
            <a:ext cx="533400" cy="296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sz="1200" dirty="0"/>
              <a:t>4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106222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647" y="1371600"/>
            <a:ext cx="8153527" cy="5089358"/>
          </a:xfrm>
        </p:spPr>
        <p:txBody>
          <a:bodyPr/>
          <a:lstStyle/>
          <a:p>
            <a:pPr marL="160020" indent="0" algn="ctr">
              <a:buNone/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Solutions à l’issue du parcours MLDS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5</a:t>
            </a:r>
          </a:p>
        </p:txBody>
      </p:sp>
      <p:graphicFrame>
        <p:nvGraphicFramePr>
          <p:cNvPr id="5" name="Graphique 4"/>
          <p:cNvGraphicFramePr/>
          <p:nvPr>
            <p:extLst>
              <p:ext uri="{D42A27DB-BD31-4B8C-83A1-F6EECF244321}">
                <p14:modId xmlns:p14="http://schemas.microsoft.com/office/powerpoint/2010/main" val="597854082"/>
              </p:ext>
            </p:extLst>
          </p:nvPr>
        </p:nvGraphicFramePr>
        <p:xfrm>
          <a:off x="612647" y="1869939"/>
          <a:ext cx="8063520" cy="4988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1"/>
          <p:cNvSpPr txBox="1"/>
          <p:nvPr/>
        </p:nvSpPr>
        <p:spPr>
          <a:xfrm>
            <a:off x="3096228" y="4307305"/>
            <a:ext cx="2951544" cy="11430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2000" dirty="0">
              <a:solidFill>
                <a:schemeClr val="bg1"/>
              </a:solidFill>
            </a:endParaRP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Rescolarisation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dirty="0">
                <a:solidFill>
                  <a:schemeClr val="bg1"/>
                </a:solidFill>
              </a:rPr>
              <a:t>70%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64464" y="3145011"/>
            <a:ext cx="669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5 </a:t>
            </a:r>
            <a:r>
              <a:rPr lang="fr-FR" dirty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96228" y="2755232"/>
            <a:ext cx="669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8 %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230582" y="1931492"/>
            <a:ext cx="2449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3">
                    <a:lumMod val="50000"/>
                  </a:schemeClr>
                </a:solidFill>
              </a:rPr>
              <a:t>   Sans solution connue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CB4DABF-41E3-7651-6792-9AA4AD0C8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06582" y="152400"/>
            <a:ext cx="10418618" cy="1066800"/>
          </a:xfrm>
        </p:spPr>
        <p:txBody>
          <a:bodyPr/>
          <a:lstStyle/>
          <a:p>
            <a:r>
              <a:rPr lang="fr-FR" sz="2800" dirty="0" smtClean="0">
                <a:cs typeface="Calibri" panose="020F0502020204030204" pitchFamily="34" charset="0"/>
              </a:rPr>
              <a:t>        1. Faciliter </a:t>
            </a:r>
            <a:r>
              <a:rPr lang="fr-FR" sz="2800" dirty="0">
                <a:cs typeface="Calibri" panose="020F0502020204030204" pitchFamily="34" charset="0"/>
              </a:rPr>
              <a:t>les retours en formation : quelques </a:t>
            </a:r>
            <a:r>
              <a:rPr lang="fr-FR" sz="2800" dirty="0" smtClean="0">
                <a:cs typeface="Calibri" panose="020F0502020204030204" pitchFamily="34" charset="0"/>
              </a:rPr>
              <a:t>chiffres</a:t>
            </a:r>
            <a:br>
              <a:rPr lang="fr-FR" sz="2800" dirty="0" smtClean="0">
                <a:cs typeface="Calibri" panose="020F0502020204030204" pitchFamily="34" charset="0"/>
              </a:rPr>
            </a:br>
            <a:r>
              <a:rPr lang="fr-FR" sz="3200" dirty="0" smtClean="0">
                <a:cs typeface="Calibri" panose="020F0502020204030204" pitchFamily="34" charset="0"/>
              </a:rPr>
              <a:t>                                                             </a:t>
            </a:r>
            <a:r>
              <a:rPr lang="fr-FR" sz="2400" dirty="0" smtClean="0">
                <a:cs typeface="Calibri" panose="020F0502020204030204" pitchFamily="34" charset="0"/>
              </a:rPr>
              <a:t>(</a:t>
            </a:r>
            <a:r>
              <a:rPr lang="fr-FR" sz="2400" dirty="0">
                <a:cs typeface="Calibri" panose="020F0502020204030204" pitchFamily="34" charset="0"/>
              </a:rPr>
              <a:t>données 2022- 23</a:t>
            </a:r>
            <a:r>
              <a:rPr lang="fr-FR" sz="2000" dirty="0">
                <a:cs typeface="Calibri" panose="020F0502020204030204" pitchFamily="34" charset="0"/>
              </a:rPr>
              <a:t>)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67210487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00A256-25DB-8910-1A01-53F45618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709" y="187035"/>
            <a:ext cx="8558230" cy="990600"/>
          </a:xfrm>
        </p:spPr>
        <p:txBody>
          <a:bodyPr/>
          <a:lstStyle/>
          <a:p>
            <a:r>
              <a:rPr lang="fr-FR" sz="3200" dirty="0" smtClean="0"/>
              <a:t>   2</a:t>
            </a:r>
            <a:r>
              <a:rPr lang="fr-FR" sz="3200" dirty="0"/>
              <a:t>. Prévenir les sorties prématurées </a:t>
            </a:r>
            <a:r>
              <a:rPr lang="fr-FR" sz="3200" dirty="0" smtClean="0"/>
              <a:t>   </a:t>
            </a:r>
            <a:br>
              <a:rPr lang="fr-FR" sz="3200" dirty="0" smtClean="0"/>
            </a:br>
            <a:r>
              <a:rPr lang="fr-FR" sz="3200" dirty="0"/>
              <a:t> </a:t>
            </a:r>
            <a:r>
              <a:rPr lang="fr-FR" sz="3200" dirty="0" smtClean="0"/>
              <a:t>      (prévention </a:t>
            </a:r>
            <a:r>
              <a:rPr lang="fr-FR" sz="3200" dirty="0"/>
              <a:t>du DS)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E8CE57-7F25-DE7A-2BD0-C9110FF2F4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611"/>
              <a:buNone/>
            </a:pPr>
            <a:endParaRPr lang="fr-FR" sz="3600" dirty="0">
              <a:solidFill>
                <a:srgbClr val="FF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19088" lvl="0" indent="-319107" algn="just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611"/>
              <a:buChar char="◻"/>
            </a:pP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R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essource en matière de prévention du décrochage scolaire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pour les EPLE du bassin ouest :</a:t>
            </a:r>
            <a:endParaRPr lang="fr-FR" sz="3200" dirty="0">
              <a:solidFill>
                <a:srgbClr val="FF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1000125" lvl="0" indent="-457200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2702"/>
              <a:buFont typeface="Wingdings" panose="05000000000000000000" pitchFamily="2" charset="2"/>
              <a:buChar char="Ø"/>
            </a:pPr>
            <a:r>
              <a:rPr lang="fr-FR" sz="320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Mission de conseil, d’accompagnement et d’intervention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pour tous les établissements du bassin ouest</a:t>
            </a:r>
            <a:endParaRPr lang="fr-FR" sz="320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FFEDC8-1123-334D-7695-A22F7E0615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4179825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>
            <a:spLocks noGrp="1"/>
          </p:cNvSpPr>
          <p:nvPr>
            <p:ph type="title"/>
          </p:nvPr>
        </p:nvSpPr>
        <p:spPr>
          <a:xfrm>
            <a:off x="155445" y="187035"/>
            <a:ext cx="8639872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3600" dirty="0"/>
              <a:t>2. La prévention du décrochage </a:t>
            </a:r>
            <a:endParaRPr sz="3600" dirty="0"/>
          </a:p>
        </p:txBody>
      </p:sp>
      <p:sp>
        <p:nvSpPr>
          <p:cNvPr id="157" name="Google Shape;157;p5"/>
          <p:cNvSpPr txBox="1">
            <a:spLocks noGrp="1"/>
          </p:cNvSpPr>
          <p:nvPr>
            <p:ph type="body" idx="1"/>
          </p:nvPr>
        </p:nvSpPr>
        <p:spPr>
          <a:xfrm>
            <a:off x="467544" y="1556792"/>
            <a:ext cx="8298504" cy="5072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19088" lvl="0" indent="-29146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9999"/>
              <a:buNone/>
            </a:pPr>
            <a:endParaRPr dirty="0"/>
          </a:p>
          <a:p>
            <a:pPr marL="319088" lvl="0" indent="-29146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59999"/>
              <a:buNone/>
            </a:pPr>
            <a:endParaRPr dirty="0"/>
          </a:p>
          <a:p>
            <a:pPr marL="319088" indent="-319088">
              <a:buSzPct val="60000"/>
            </a:pPr>
            <a:r>
              <a:rPr lang="fr-FR" sz="7200" b="1" dirty="0">
                <a:latin typeface="Calibri" panose="020F0502020204030204" pitchFamily="34" charset="0"/>
                <a:cs typeface="Calibri" panose="020F0502020204030204" pitchFamily="34" charset="0"/>
              </a:rPr>
              <a:t>Intervenir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à la demande des Lycées et LP du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bassin 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sur des </a:t>
            </a:r>
            <a:r>
              <a:rPr lang="fr-FR" sz="7200" b="1" dirty="0">
                <a:latin typeface="Calibri" panose="020F0502020204030204" pitchFamily="34" charset="0"/>
                <a:cs typeface="Calibri" panose="020F0502020204030204" pitchFamily="34" charset="0"/>
              </a:rPr>
              <a:t>situations individuelles de jeunes en situation de décrochage :</a:t>
            </a:r>
          </a:p>
          <a:p>
            <a:pPr marL="319088" indent="-319088">
              <a:buSzPct val="60000"/>
            </a:pPr>
            <a:endParaRPr lang="fr-FR" sz="7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participation ponctuelle à un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GPDS</a:t>
            </a: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conseil pour aménagements de parcours : PAFI, PAFI-DO dans le cadre de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TDO (en LP prioritairement)</a:t>
            </a: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buSzPct val="60000"/>
              <a:buFont typeface="Arial" pitchFamily="34" charset="0"/>
              <a:buChar char="•"/>
            </a:pPr>
            <a:r>
              <a:rPr lang="fr-FR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-entretiens 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(psy 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EN, Référents décrochage, CPE…) avec élève et/ou famille…</a:t>
            </a:r>
          </a:p>
          <a:p>
            <a:pPr marL="776288" lvl="1" indent="-319088"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Ambition Emploi (en LP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): 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entretiens de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situation</a:t>
            </a: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SzPct val="60000"/>
              <a:buNone/>
            </a:pPr>
            <a:endParaRPr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19088" lvl="0" indent="-319088">
              <a:buSzPct val="60000"/>
            </a:pPr>
            <a:r>
              <a:rPr lang="fr-FR" sz="7200" b="1" dirty="0">
                <a:latin typeface="Calibri" panose="020F0502020204030204" pitchFamily="34" charset="0"/>
                <a:cs typeface="Calibri" panose="020F0502020204030204" pitchFamily="34" charset="0"/>
              </a:rPr>
              <a:t>Accompagner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 les EPLE du bassin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Ouest </a:t>
            </a: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(collège, Lycées, LP) dans la réflexion et la mise en place d’une politique de prévention du décrochage scolaire : </a:t>
            </a:r>
          </a:p>
          <a:p>
            <a:pPr marL="776288" lvl="1" indent="-319088">
              <a:spcBef>
                <a:spcPts val="700"/>
              </a:spcBef>
              <a:buSzPct val="60000"/>
              <a:buFont typeface="Arial" pitchFamily="34" charset="0"/>
              <a:buChar char="•"/>
            </a:pP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spcBef>
                <a:spcPts val="700"/>
              </a:spcBef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Aide au diagnostic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d’établissement </a:t>
            </a: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spcBef>
                <a:spcPts val="700"/>
              </a:spcBef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Structuration du GPDS </a:t>
            </a:r>
            <a:r>
              <a:rPr lang="fr-F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travail sur des outils, construction API …</a:t>
            </a:r>
            <a:endParaRPr lang="fr-F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6288" lvl="1" indent="-319088">
              <a:spcBef>
                <a:spcPts val="700"/>
              </a:spcBef>
              <a:buSzPct val="60000"/>
              <a:buFont typeface="Arial" pitchFamily="34" charset="0"/>
              <a:buChar char="•"/>
            </a:pPr>
            <a:r>
              <a:rPr lang="fr-FR" sz="7200" dirty="0">
                <a:latin typeface="Calibri" panose="020F0502020204030204" pitchFamily="34" charset="0"/>
                <a:cs typeface="Calibri" panose="020F0502020204030204" pitchFamily="34" charset="0"/>
              </a:rPr>
              <a:t>Réflexion sur l’accueil des entrants</a:t>
            </a:r>
          </a:p>
          <a:p>
            <a:pPr marL="319088" lvl="0" indent="-242888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000"/>
              <a:buNone/>
            </a:pPr>
            <a:endParaRPr sz="8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19088" lvl="0" indent="-242888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000"/>
              <a:buNone/>
            </a:pPr>
            <a:endParaRPr sz="8000" dirty="0"/>
          </a:p>
          <a:p>
            <a:pPr marL="319088" lvl="0" indent="-242888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60000"/>
              <a:buNone/>
            </a:pPr>
            <a:endParaRPr sz="8000" dirty="0"/>
          </a:p>
          <a:p>
            <a:pPr marL="319088" lvl="0" indent="-29146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59999"/>
              <a:buNone/>
            </a:pPr>
            <a:endParaRPr dirty="0"/>
          </a:p>
          <a:p>
            <a:pPr marL="319088" lvl="0" indent="-291465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59999"/>
              <a:buNone/>
            </a:pPr>
            <a:endParaRPr dirty="0"/>
          </a:p>
          <a:p>
            <a:pPr marL="319088" lvl="0" indent="-319088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59999"/>
              <a:buNone/>
            </a:pPr>
            <a:r>
              <a:rPr lang="fr-FR" dirty="0"/>
              <a:t> </a:t>
            </a:r>
            <a:endParaRPr dirty="0"/>
          </a:p>
        </p:txBody>
      </p:sp>
      <p:pic>
        <p:nvPicPr>
          <p:cNvPr id="158" name="Google Shape;15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0137" y="142876"/>
            <a:ext cx="771137" cy="59054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5" name="Google Shape;147;p4"/>
          <p:cNvSpPr txBox="1">
            <a:spLocks noGrp="1"/>
          </p:cNvSpPr>
          <p:nvPr>
            <p:ph type="sldNum" idx="12"/>
          </p:nvPr>
        </p:nvSpPr>
        <p:spPr>
          <a:xfrm>
            <a:off x="0" y="1219201"/>
            <a:ext cx="533400" cy="296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 sz="1200" dirty="0"/>
              <a:t>7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346907533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Participer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à la diffusion d’une culture de la prévention du décrochage scolaire sur le bassin </a:t>
            </a:r>
          </a:p>
          <a:p>
            <a:pPr lvl="1">
              <a:buFont typeface="Arial" pitchFamily="34" charset="0"/>
              <a:buChar char="•"/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tutorat de candidats  CPLDS*  </a:t>
            </a:r>
          </a:p>
          <a:p>
            <a:pPr lvl="1">
              <a:buFont typeface="Arial" pitchFamily="34" charset="0"/>
              <a:buChar char="•"/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Co-animation du réseau des Référents Décrochage Scolaire du Bassin Ouest</a:t>
            </a:r>
          </a:p>
          <a:p>
            <a:pPr lvl="1">
              <a:buNone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Contribuer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à l’identification des besoins du Bassin et à la mise en place des réponses </a:t>
            </a:r>
            <a:r>
              <a:rPr lang="fr-F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FOQUALE pour le bassin</a:t>
            </a: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1500" dirty="0">
                <a:latin typeface="Calibri" panose="020F0502020204030204" pitchFamily="34" charset="0"/>
                <a:cs typeface="Calibri" panose="020F0502020204030204" pitchFamily="34" charset="0"/>
              </a:rPr>
              <a:t>Participation à la mise en place de TDO et d’Ambition Emploi en LP (</a:t>
            </a:r>
            <a:r>
              <a:rPr lang="fr-FR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fr-FR" sz="1500" dirty="0">
                <a:latin typeface="Calibri" panose="020F0502020204030204" pitchFamily="34" charset="0"/>
                <a:cs typeface="Calibri" panose="020F0502020204030204" pitchFamily="34" charset="0"/>
              </a:rPr>
              <a:t> circulaire académique et BO n°29 -juillet 23)</a:t>
            </a:r>
          </a:p>
          <a:p>
            <a:pPr marL="160020" lvl="0" indent="0">
              <a:buNone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fr-FR" sz="1800" b="1" dirty="0">
                <a:latin typeface="Calibri" panose="020F0502020204030204" pitchFamily="34" charset="0"/>
                <a:cs typeface="Calibri" panose="020F0502020204030204" pitchFamily="34" charset="0"/>
              </a:rPr>
              <a:t>Coordonner</a:t>
            </a: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 les Projets FSE+ Persévérance (Déodat  2017-2021 LGT et SEP // Gallieni 2022-2024)</a:t>
            </a:r>
          </a:p>
          <a:p>
            <a:pPr marL="605790" lvl="1" indent="0">
              <a:buNone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5790" lvl="1" indent="0">
              <a:buNone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5790" lvl="1" indent="0">
              <a:buNone/>
            </a:pPr>
            <a:r>
              <a:rPr lang="fr-FR" sz="18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Certification  de  Professionnalisation en matière de Lutte contre le Décrochage Scolaire</a:t>
            </a:r>
          </a:p>
          <a:p>
            <a:pPr lvl="1">
              <a:buFont typeface="Arial" pitchFamily="34" charset="0"/>
              <a:buChar char="•"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None/>
            </a:pPr>
            <a:endParaRPr lang="fr-F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idx="12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8</a:t>
            </a:r>
          </a:p>
        </p:txBody>
      </p:sp>
      <p:pic>
        <p:nvPicPr>
          <p:cNvPr id="6" name="Google Shape;158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60137" y="142876"/>
            <a:ext cx="771137" cy="59054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7" name="Google Shape;156;p5"/>
          <p:cNvSpPr txBox="1">
            <a:spLocks noGrp="1"/>
          </p:cNvSpPr>
          <p:nvPr>
            <p:ph type="title"/>
          </p:nvPr>
        </p:nvSpPr>
        <p:spPr>
          <a:xfrm>
            <a:off x="266277" y="17318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3600" dirty="0"/>
              <a:t>2. La prévention du décrochage 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315791474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édian">
  <a:themeElements>
    <a:clrScheme name="Mé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édian">
  <a:themeElements>
    <a:clrScheme name="Mé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2326</Words>
  <Application>Microsoft Office PowerPoint</Application>
  <PresentationFormat>Affichage à l'écran (4:3)</PresentationFormat>
  <Paragraphs>318</Paragraphs>
  <Slides>23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36" baseType="lpstr">
      <vt:lpstr>Times New Roman</vt:lpstr>
      <vt:lpstr>Courier New</vt:lpstr>
      <vt:lpstr>Arial Black</vt:lpstr>
      <vt:lpstr>Segoe UI</vt:lpstr>
      <vt:lpstr>Twentieth Century</vt:lpstr>
      <vt:lpstr>Calibri</vt:lpstr>
      <vt:lpstr>Century Gothic</vt:lpstr>
      <vt:lpstr>Noto Sans Symbols</vt:lpstr>
      <vt:lpstr>Microsoft YaHei</vt:lpstr>
      <vt:lpstr>Arial</vt:lpstr>
      <vt:lpstr>Wingdings</vt:lpstr>
      <vt:lpstr>Médian</vt:lpstr>
      <vt:lpstr>Médian</vt:lpstr>
      <vt:lpstr>MISSION DE LUTTE CONTRE LE DECROCHAGE SCOLAIRE</vt:lpstr>
      <vt:lpstr> Les missions de la MLDS : </vt:lpstr>
      <vt:lpstr>1. Faciliter les retours en formation </vt:lpstr>
      <vt:lpstr>1. Faciliter les retours en formation </vt:lpstr>
      <vt:lpstr>        1. Faciliter les retours en formation : quelques chiffres                                                              (données 2022- 23)</vt:lpstr>
      <vt:lpstr>        1. Faciliter les retours en formation : quelques chiffres                                                              (données 2022- 23)</vt:lpstr>
      <vt:lpstr>   2. Prévenir les sorties prématurées            (prévention du DS)</vt:lpstr>
      <vt:lpstr>2. La prévention du décrochage </vt:lpstr>
      <vt:lpstr>2. La prévention du décrochage </vt:lpstr>
      <vt:lpstr>Projet Persévérance  (coordination de projet) </vt:lpstr>
      <vt:lpstr>Présentation PowerPoint</vt:lpstr>
      <vt:lpstr>2.  La prévention en chiffres</vt:lpstr>
      <vt:lpstr>Présentation PowerPoint</vt:lpstr>
      <vt:lpstr>Contacts</vt:lpstr>
      <vt:lpstr>Présentation PowerPoint</vt:lpstr>
      <vt:lpstr> Lorrie BEZOS Coordonnatrice MLDS LNC 31 - Lycée de la Nouvelle Chance de Toulouse 06 10 29 58 62 lorrie.bezos@ac-toulouse.fr</vt:lpstr>
      <vt:lpstr>MLDS EANA</vt:lpstr>
      <vt:lpstr>Présentation PowerPoint</vt:lpstr>
      <vt:lpstr>2. Réseaux FOQUALE  </vt:lpstr>
      <vt:lpstr>Présentation PowerPoint</vt:lpstr>
      <vt:lpstr>     3. FOCUS sur des dispositifs innovants de Lutte contre      le décrochage                  </vt:lpstr>
      <vt:lpstr>Présentation PowerPoint</vt:lpstr>
      <vt:lpstr>Le parcours Ambition emploi au lycée professionnel Arrêté du 18 juillet / vademecum  (https://eduscol.education.fr/897/prevention-et-lutte-contre-le-decrochage 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 DE LUTTE CONTRE LE DECROCHAGE SCOLAIRE</dc:title>
  <dc:creator>Utilisateur Windows</dc:creator>
  <cp:lastModifiedBy>CHABERT GHISLAINE</cp:lastModifiedBy>
  <cp:revision>113</cp:revision>
  <dcterms:created xsi:type="dcterms:W3CDTF">2015-11-27T17:16:09Z</dcterms:created>
  <dcterms:modified xsi:type="dcterms:W3CDTF">2023-10-09T13:35:39Z</dcterms:modified>
</cp:coreProperties>
</file>